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74" r:id="rId7"/>
    <p:sldId id="267" r:id="rId8"/>
    <p:sldId id="268" r:id="rId9"/>
    <p:sldId id="266" r:id="rId10"/>
    <p:sldId id="258" r:id="rId11"/>
    <p:sldId id="260" r:id="rId12"/>
    <p:sldId id="272" r:id="rId13"/>
    <p:sldId id="261" r:id="rId14"/>
    <p:sldId id="265" r:id="rId15"/>
    <p:sldId id="262" r:id="rId16"/>
    <p:sldId id="273" r:id="rId17"/>
    <p:sldId id="263" r:id="rId18"/>
    <p:sldId id="264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253F9A-0AEB-41AC-B510-D48B3AAD5E9A}" v="21" dt="2024-05-15T09:05:33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94660"/>
  </p:normalViewPr>
  <p:slideViewPr>
    <p:cSldViewPr snapToGrid="0">
      <p:cViewPr varScale="1">
        <p:scale>
          <a:sx n="68" d="100"/>
          <a:sy n="68" d="100"/>
        </p:scale>
        <p:origin x="8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FA4AC6-60C2-4EED-87E2-24E4F9B39CC8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C65A41-8E83-4FDD-8442-058D85A30BDA}">
      <dgm:prSet/>
      <dgm:spPr/>
      <dgm:t>
        <a:bodyPr/>
        <a:lstStyle/>
        <a:p>
          <a:r>
            <a:rPr lang="en-GB" dirty="0"/>
            <a:t>Pupils chose a Right and designed a poster</a:t>
          </a:r>
          <a:endParaRPr lang="en-US" dirty="0"/>
        </a:p>
      </dgm:t>
    </dgm:pt>
    <dgm:pt modelId="{20DF5DB0-4AAD-4C12-8E81-855A6ACD02EC}" type="parTrans" cxnId="{55ED4C49-376E-45F0-A0EB-C33BF1336153}">
      <dgm:prSet/>
      <dgm:spPr/>
      <dgm:t>
        <a:bodyPr/>
        <a:lstStyle/>
        <a:p>
          <a:endParaRPr lang="en-US"/>
        </a:p>
      </dgm:t>
    </dgm:pt>
    <dgm:pt modelId="{990CA8F9-F35C-4E7C-87F3-4F9EBBE87114}" type="sibTrans" cxnId="{55ED4C49-376E-45F0-A0EB-C33BF1336153}">
      <dgm:prSet/>
      <dgm:spPr/>
      <dgm:t>
        <a:bodyPr/>
        <a:lstStyle/>
        <a:p>
          <a:endParaRPr lang="en-US"/>
        </a:p>
      </dgm:t>
    </dgm:pt>
    <dgm:pt modelId="{58802FD3-C5F1-44F6-AD7B-0034FDED309D}">
      <dgm:prSet/>
      <dgm:spPr/>
      <dgm:t>
        <a:bodyPr/>
        <a:lstStyle/>
        <a:p>
          <a:r>
            <a:rPr lang="en-GB" dirty="0"/>
            <a:t>Pupils designed a logo for St John’s RRSA</a:t>
          </a:r>
          <a:endParaRPr lang="en-US" dirty="0"/>
        </a:p>
      </dgm:t>
    </dgm:pt>
    <dgm:pt modelId="{EB8227C4-0B17-45B3-95C9-61A5F1D65E2D}" type="parTrans" cxnId="{A9800524-A239-4B36-A05B-103BC47D2B51}">
      <dgm:prSet/>
      <dgm:spPr/>
      <dgm:t>
        <a:bodyPr/>
        <a:lstStyle/>
        <a:p>
          <a:endParaRPr lang="en-US"/>
        </a:p>
      </dgm:t>
    </dgm:pt>
    <dgm:pt modelId="{93E2CD26-E553-423B-A91B-F06ACF90FB49}" type="sibTrans" cxnId="{A9800524-A239-4B36-A05B-103BC47D2B51}">
      <dgm:prSet/>
      <dgm:spPr/>
      <dgm:t>
        <a:bodyPr/>
        <a:lstStyle/>
        <a:p>
          <a:endParaRPr lang="en-US"/>
        </a:p>
      </dgm:t>
    </dgm:pt>
    <dgm:pt modelId="{DC177A06-8191-447D-8D8F-B1F222AAEFCD}">
      <dgm:prSet/>
      <dgm:spPr/>
      <dgm:t>
        <a:bodyPr/>
        <a:lstStyle/>
        <a:p>
          <a:r>
            <a:rPr lang="en-GB" dirty="0"/>
            <a:t>Pupils made </a:t>
          </a:r>
          <a:r>
            <a:rPr lang="en-GB" dirty="0" err="1"/>
            <a:t>Powerpoints</a:t>
          </a:r>
          <a:r>
            <a:rPr lang="en-GB" dirty="0"/>
            <a:t> about the importance of Rights</a:t>
          </a:r>
          <a:endParaRPr lang="en-US" dirty="0"/>
        </a:p>
      </dgm:t>
    </dgm:pt>
    <dgm:pt modelId="{099C7F31-85B4-451F-B179-4B4A3C12CC41}" type="parTrans" cxnId="{C1EFA255-03C9-4090-A5D1-3068438FAB18}">
      <dgm:prSet/>
      <dgm:spPr/>
      <dgm:t>
        <a:bodyPr/>
        <a:lstStyle/>
        <a:p>
          <a:endParaRPr lang="en-US"/>
        </a:p>
      </dgm:t>
    </dgm:pt>
    <dgm:pt modelId="{B2D124C8-9831-43B5-B9DF-E318B592B417}" type="sibTrans" cxnId="{C1EFA255-03C9-4090-A5D1-3068438FAB18}">
      <dgm:prSet/>
      <dgm:spPr/>
      <dgm:t>
        <a:bodyPr/>
        <a:lstStyle/>
        <a:p>
          <a:endParaRPr lang="en-US"/>
        </a:p>
      </dgm:t>
    </dgm:pt>
    <dgm:pt modelId="{8FEEBCAA-9757-4EEE-BE95-A8AE35F8854D}">
      <dgm:prSet/>
      <dgm:spPr/>
      <dgm:t>
        <a:bodyPr/>
        <a:lstStyle/>
        <a:p>
          <a:r>
            <a:rPr lang="en-GB" dirty="0"/>
            <a:t>Classes linked their Class Charters to the UNCRC</a:t>
          </a:r>
          <a:endParaRPr lang="en-US" dirty="0"/>
        </a:p>
      </dgm:t>
    </dgm:pt>
    <dgm:pt modelId="{8715AD21-90AA-4FA6-929E-DDEF1CC09989}" type="parTrans" cxnId="{C1D813ED-E574-41D4-B362-245F381A4353}">
      <dgm:prSet/>
      <dgm:spPr/>
      <dgm:t>
        <a:bodyPr/>
        <a:lstStyle/>
        <a:p>
          <a:endParaRPr lang="en-US"/>
        </a:p>
      </dgm:t>
    </dgm:pt>
    <dgm:pt modelId="{164F5EC9-A103-42FF-BCE5-8F7DF2559D81}" type="sibTrans" cxnId="{C1D813ED-E574-41D4-B362-245F381A4353}">
      <dgm:prSet/>
      <dgm:spPr/>
      <dgm:t>
        <a:bodyPr/>
        <a:lstStyle/>
        <a:p>
          <a:endParaRPr lang="en-US"/>
        </a:p>
      </dgm:t>
    </dgm:pt>
    <dgm:pt modelId="{E535973D-B2BA-434C-B617-2EEF1CA80C98}" type="pres">
      <dgm:prSet presAssocID="{4DFA4AC6-60C2-4EED-87E2-24E4F9B39CC8}" presName="matrix" presStyleCnt="0">
        <dgm:presLayoutVars>
          <dgm:chMax val="1"/>
          <dgm:dir/>
          <dgm:resizeHandles val="exact"/>
        </dgm:presLayoutVars>
      </dgm:prSet>
      <dgm:spPr/>
    </dgm:pt>
    <dgm:pt modelId="{0F4173EA-A69F-4390-95AF-F758CA67B1EB}" type="pres">
      <dgm:prSet presAssocID="{4DFA4AC6-60C2-4EED-87E2-24E4F9B39CC8}" presName="diamond" presStyleLbl="bgShp" presStyleIdx="0" presStyleCnt="1"/>
      <dgm:spPr/>
    </dgm:pt>
    <dgm:pt modelId="{AE45DDCD-9597-4F31-B278-4A00DE07BDBF}" type="pres">
      <dgm:prSet presAssocID="{4DFA4AC6-60C2-4EED-87E2-24E4F9B39CC8}" presName="quad1" presStyleLbl="node1" presStyleIdx="0" presStyleCnt="4" custScaleX="184996" custScaleY="112653" custLinFactNeighborX="-59555" custLinFactNeighborY="-6521">
        <dgm:presLayoutVars>
          <dgm:chMax val="0"/>
          <dgm:chPref val="0"/>
          <dgm:bulletEnabled val="1"/>
        </dgm:presLayoutVars>
      </dgm:prSet>
      <dgm:spPr/>
    </dgm:pt>
    <dgm:pt modelId="{62294D80-CA73-468D-A651-82D91EACD3F4}" type="pres">
      <dgm:prSet presAssocID="{4DFA4AC6-60C2-4EED-87E2-24E4F9B39CC8}" presName="quad2" presStyleLbl="node1" presStyleIdx="1" presStyleCnt="4" custScaleX="152159" custScaleY="98474" custLinFactNeighborX="51047" custLinFactNeighborY="-19070">
        <dgm:presLayoutVars>
          <dgm:chMax val="0"/>
          <dgm:chPref val="0"/>
          <dgm:bulletEnabled val="1"/>
        </dgm:presLayoutVars>
      </dgm:prSet>
      <dgm:spPr/>
    </dgm:pt>
    <dgm:pt modelId="{74E25F95-48D3-42D7-BE95-10BABE32BF28}" type="pres">
      <dgm:prSet presAssocID="{4DFA4AC6-60C2-4EED-87E2-24E4F9B39CC8}" presName="quad3" presStyleLbl="node1" presStyleIdx="2" presStyleCnt="4" custScaleX="203135" custScaleY="111531" custLinFactNeighborX="-70898" custLinFactNeighborY="11344">
        <dgm:presLayoutVars>
          <dgm:chMax val="0"/>
          <dgm:chPref val="0"/>
          <dgm:bulletEnabled val="1"/>
        </dgm:presLayoutVars>
      </dgm:prSet>
      <dgm:spPr/>
    </dgm:pt>
    <dgm:pt modelId="{1672BA19-226D-4E62-BE8B-5353B06AF33F}" type="pres">
      <dgm:prSet presAssocID="{4DFA4AC6-60C2-4EED-87E2-24E4F9B39CC8}" presName="quad4" presStyleLbl="node1" presStyleIdx="3" presStyleCnt="4" custScaleX="193479" custScaleY="121015" custLinFactNeighborX="58861" custLinFactNeighborY="9926">
        <dgm:presLayoutVars>
          <dgm:chMax val="0"/>
          <dgm:chPref val="0"/>
          <dgm:bulletEnabled val="1"/>
        </dgm:presLayoutVars>
      </dgm:prSet>
      <dgm:spPr/>
    </dgm:pt>
  </dgm:ptLst>
  <dgm:cxnLst>
    <dgm:cxn modelId="{EEE70C0D-642C-43B7-A40F-84292EDA180F}" type="presOf" srcId="{58802FD3-C5F1-44F6-AD7B-0034FDED309D}" destId="{62294D80-CA73-468D-A651-82D91EACD3F4}" srcOrd="0" destOrd="0" presId="urn:microsoft.com/office/officeart/2005/8/layout/matrix3"/>
    <dgm:cxn modelId="{A9800524-A239-4B36-A05B-103BC47D2B51}" srcId="{4DFA4AC6-60C2-4EED-87E2-24E4F9B39CC8}" destId="{58802FD3-C5F1-44F6-AD7B-0034FDED309D}" srcOrd="1" destOrd="0" parTransId="{EB8227C4-0B17-45B3-95C9-61A5F1D65E2D}" sibTransId="{93E2CD26-E553-423B-A91B-F06ACF90FB49}"/>
    <dgm:cxn modelId="{55ED4C49-376E-45F0-A0EB-C33BF1336153}" srcId="{4DFA4AC6-60C2-4EED-87E2-24E4F9B39CC8}" destId="{BAC65A41-8E83-4FDD-8442-058D85A30BDA}" srcOrd="0" destOrd="0" parTransId="{20DF5DB0-4AAD-4C12-8E81-855A6ACD02EC}" sibTransId="{990CA8F9-F35C-4E7C-87F3-4F9EBBE87114}"/>
    <dgm:cxn modelId="{8899166E-F56A-463F-B890-D79E31489920}" type="presOf" srcId="{4DFA4AC6-60C2-4EED-87E2-24E4F9B39CC8}" destId="{E535973D-B2BA-434C-B617-2EEF1CA80C98}" srcOrd="0" destOrd="0" presId="urn:microsoft.com/office/officeart/2005/8/layout/matrix3"/>
    <dgm:cxn modelId="{9ED55153-87D2-436C-81AE-9B8EEBEDE0E8}" type="presOf" srcId="{8FEEBCAA-9757-4EEE-BE95-A8AE35F8854D}" destId="{1672BA19-226D-4E62-BE8B-5353B06AF33F}" srcOrd="0" destOrd="0" presId="urn:microsoft.com/office/officeart/2005/8/layout/matrix3"/>
    <dgm:cxn modelId="{C1EFA255-03C9-4090-A5D1-3068438FAB18}" srcId="{4DFA4AC6-60C2-4EED-87E2-24E4F9B39CC8}" destId="{DC177A06-8191-447D-8D8F-B1F222AAEFCD}" srcOrd="2" destOrd="0" parTransId="{099C7F31-85B4-451F-B179-4B4A3C12CC41}" sibTransId="{B2D124C8-9831-43B5-B9DF-E318B592B417}"/>
    <dgm:cxn modelId="{58036E5A-A9A9-4019-99D6-30235DA0DEBB}" type="presOf" srcId="{BAC65A41-8E83-4FDD-8442-058D85A30BDA}" destId="{AE45DDCD-9597-4F31-B278-4A00DE07BDBF}" srcOrd="0" destOrd="0" presId="urn:microsoft.com/office/officeart/2005/8/layout/matrix3"/>
    <dgm:cxn modelId="{BE3D6993-C860-463C-9FD0-8B7B09A00DB1}" type="presOf" srcId="{DC177A06-8191-447D-8D8F-B1F222AAEFCD}" destId="{74E25F95-48D3-42D7-BE95-10BABE32BF28}" srcOrd="0" destOrd="0" presId="urn:microsoft.com/office/officeart/2005/8/layout/matrix3"/>
    <dgm:cxn modelId="{C1D813ED-E574-41D4-B362-245F381A4353}" srcId="{4DFA4AC6-60C2-4EED-87E2-24E4F9B39CC8}" destId="{8FEEBCAA-9757-4EEE-BE95-A8AE35F8854D}" srcOrd="3" destOrd="0" parTransId="{8715AD21-90AA-4FA6-929E-DDEF1CC09989}" sibTransId="{164F5EC9-A103-42FF-BCE5-8F7DF2559D81}"/>
    <dgm:cxn modelId="{53AB4666-D42C-4781-B94E-84E762BCF0E4}" type="presParOf" srcId="{E535973D-B2BA-434C-B617-2EEF1CA80C98}" destId="{0F4173EA-A69F-4390-95AF-F758CA67B1EB}" srcOrd="0" destOrd="0" presId="urn:microsoft.com/office/officeart/2005/8/layout/matrix3"/>
    <dgm:cxn modelId="{6BD84F11-51E0-455B-A15C-4C719586F392}" type="presParOf" srcId="{E535973D-B2BA-434C-B617-2EEF1CA80C98}" destId="{AE45DDCD-9597-4F31-B278-4A00DE07BDBF}" srcOrd="1" destOrd="0" presId="urn:microsoft.com/office/officeart/2005/8/layout/matrix3"/>
    <dgm:cxn modelId="{8456F2ED-A218-4853-A6B9-75E9A2B34640}" type="presParOf" srcId="{E535973D-B2BA-434C-B617-2EEF1CA80C98}" destId="{62294D80-CA73-468D-A651-82D91EACD3F4}" srcOrd="2" destOrd="0" presId="urn:microsoft.com/office/officeart/2005/8/layout/matrix3"/>
    <dgm:cxn modelId="{1E6157FB-CE03-4446-89AA-8E58E5E03C4E}" type="presParOf" srcId="{E535973D-B2BA-434C-B617-2EEF1CA80C98}" destId="{74E25F95-48D3-42D7-BE95-10BABE32BF28}" srcOrd="3" destOrd="0" presId="urn:microsoft.com/office/officeart/2005/8/layout/matrix3"/>
    <dgm:cxn modelId="{14B01B62-29DB-457B-8A10-479148403983}" type="presParOf" srcId="{E535973D-B2BA-434C-B617-2EEF1CA80C98}" destId="{1672BA19-226D-4E62-BE8B-5353B06AF33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173EA-A69F-4390-95AF-F758CA67B1EB}">
      <dsp:nvSpPr>
        <dsp:cNvPr id="0" name=""/>
        <dsp:cNvSpPr/>
      </dsp:nvSpPr>
      <dsp:spPr>
        <a:xfrm>
          <a:off x="3123097" y="0"/>
          <a:ext cx="4351338" cy="435133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5DDCD-9597-4F31-B278-4A00DE07BDBF}">
      <dsp:nvSpPr>
        <dsp:cNvPr id="0" name=""/>
        <dsp:cNvSpPr/>
      </dsp:nvSpPr>
      <dsp:spPr>
        <a:xfrm>
          <a:off x="1804612" y="195352"/>
          <a:ext cx="3139422" cy="1911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Pupils chose a Right and designed a poster</a:t>
          </a:r>
          <a:endParaRPr lang="en-US" sz="2300" kern="1200" dirty="0"/>
        </a:p>
      </dsp:txBody>
      <dsp:txXfrm>
        <a:off x="1897936" y="288676"/>
        <a:ext cx="2952774" cy="1725097"/>
      </dsp:txXfrm>
    </dsp:sp>
    <dsp:sp modelId="{62294D80-CA73-468D-A651-82D91EACD3F4}">
      <dsp:nvSpPr>
        <dsp:cNvPr id="0" name=""/>
        <dsp:cNvSpPr/>
      </dsp:nvSpPr>
      <dsp:spPr>
        <a:xfrm>
          <a:off x="5787740" y="102703"/>
          <a:ext cx="2582171" cy="1671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Pupils designed a logo for St John’s RRSA</a:t>
          </a:r>
          <a:endParaRPr lang="en-US" sz="2200" kern="1200" dirty="0"/>
        </a:p>
      </dsp:txBody>
      <dsp:txXfrm>
        <a:off x="5869318" y="184281"/>
        <a:ext cx="2419015" cy="1507969"/>
      </dsp:txXfrm>
    </dsp:sp>
    <dsp:sp modelId="{74E25F95-48D3-42D7-BE95-10BABE32BF28}">
      <dsp:nvSpPr>
        <dsp:cNvPr id="0" name=""/>
        <dsp:cNvSpPr/>
      </dsp:nvSpPr>
      <dsp:spPr>
        <a:xfrm>
          <a:off x="1458207" y="2335607"/>
          <a:ext cx="3447245" cy="18927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Pupils made </a:t>
          </a:r>
          <a:r>
            <a:rPr lang="en-GB" sz="2200" kern="1200" dirty="0" err="1"/>
            <a:t>Powerpoints</a:t>
          </a:r>
          <a:r>
            <a:rPr lang="en-GB" sz="2200" kern="1200" dirty="0"/>
            <a:t> about the importance of Rights</a:t>
          </a:r>
          <a:endParaRPr lang="en-US" sz="2200" kern="1200" dirty="0"/>
        </a:p>
      </dsp:txBody>
      <dsp:txXfrm>
        <a:off x="1550601" y="2428001"/>
        <a:ext cx="3262457" cy="1707917"/>
      </dsp:txXfrm>
    </dsp:sp>
    <dsp:sp modelId="{1672BA19-226D-4E62-BE8B-5353B06AF33F}">
      <dsp:nvSpPr>
        <dsp:cNvPr id="0" name=""/>
        <dsp:cNvSpPr/>
      </dsp:nvSpPr>
      <dsp:spPr>
        <a:xfrm>
          <a:off x="5569740" y="2231070"/>
          <a:ext cx="3283380" cy="20536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Classes linked their Class Charters to the UNCRC</a:t>
          </a:r>
          <a:endParaRPr lang="en-US" sz="2100" kern="1200" dirty="0"/>
        </a:p>
      </dsp:txBody>
      <dsp:txXfrm>
        <a:off x="5669991" y="2331321"/>
        <a:ext cx="3082878" cy="1853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29B54-99D1-CB2F-0FE5-725E03C6B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B657E6-393A-327C-169D-DD259FDC88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AB9D1-68A9-D34B-9DD0-4AE815C70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18D94-668E-5A98-A349-EB4728D5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54458-A323-46A7-844F-55F598951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51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8376-15C3-7336-964D-6D2313B4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4F78A-F9F1-B8D4-BCC7-8F163ED4C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2694E-1A3D-E8B6-31F2-8D84958D8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B1192-DB02-1839-8C83-14644E309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CF93C-AD32-F708-00F2-66350218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23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FD34C-BF42-2950-117B-2348CF64E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98E23-4F26-E92F-5DDD-45FD1445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65F67-BE4D-7C53-3CA5-B8D3D6688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80F47-AFE2-4827-FAE7-BA2F2EA0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7FBDE-E6EB-95D1-36FA-F0326BE52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507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E8B9A-F07A-BF96-A087-39213B467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F66F0-ED17-40EE-6C92-321070A2E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237B76-2BAD-7966-4AFE-83997064F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C32FB4-3A6A-F07D-D31A-31D8DB770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D3953-CCC6-1862-C829-8ABD3384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EDF1-3AA9-AF5E-F783-BF701348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616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6E7AC-8B3A-E2E3-6C62-31D8BB66A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55A82-F589-8885-2F09-3B69844C7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3E3F4-118A-A12A-02D4-41ADB7559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E59355-9F96-6301-16D8-047280E40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0F08C0-5813-DB50-E4CD-7AA158A9C7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B151EB-92CB-A70F-4D82-B809BE14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035A6A-F313-6D2B-8C77-48A0F894E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7E524-DF8E-623F-C410-BA917384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20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45EC0-055A-0624-8832-B230A61B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613D10-268B-9D1D-554F-8C462E1DD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AC75A5-FD33-6F1A-5A45-EDF703CB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E169A3-D303-F3B2-0649-1F37D26A1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83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72FE9F-93F2-898D-28D5-F6B4D8ED0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B65E7C-18A4-17E0-B847-BDE86AA5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2C95E-D059-BF0D-028E-49B6FD9E3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38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AF25-FCBE-C32A-638D-2EAD0A47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E1835-F1C7-A2C0-42A5-C05D371AF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BDFF9-673A-CAA3-4768-88979618C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D2ED2-5CEE-7BD5-45D0-D83E775B2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43ADD-701C-19F7-C08C-14D37FE9F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7FD2F6-406A-63E3-1461-8882557A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36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D8E1A-CB30-8A24-713F-D260302BB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E31521-1300-E744-8F56-4A85863BC2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678ED-9A21-FB58-ED98-8607FB883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394E0-71A5-5933-E0D2-FC4E75C0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6AE9B-A798-0378-6767-06EB19B7F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7F41A-340E-C46B-5CCD-A0A2F62A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10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7829A-5CF9-AED1-86ED-AB0753BA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644BFF-9D85-FDF5-FA85-4D7DAC7D7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0CE91-468B-4DEF-3C93-79EB64C2F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CD60C-B3F8-3390-390C-E97221663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28A9A-C166-031A-DEF6-C575454D6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43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94AA12-4086-E623-53FD-8A7B189163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98030-9011-EBB0-1C59-1EFAC5DF0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15991-2E64-D794-8C49-6D446660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79765-0F11-9E06-73EC-E996FFE22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9C7DE-9595-A3CA-8F2F-AF72F7F84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05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44DB00-4C3A-A316-5B7E-B9F70F798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FA6DE-DBAB-84FC-DC0E-93AACB3BA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C113E-641B-17F6-274E-6BA97E089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7754D5-A834-4C40-AE87-3E0B015933C6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3E256-3112-89A8-E8EA-F1B4E3C7F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6635D-7DF5-42D8-9318-C87A42E9F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49DD8-F093-43C5-AA80-AB0C75B44A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5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51F30-E888-B459-2E75-AF01B56167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409" y="895483"/>
            <a:ext cx="5786232" cy="3011190"/>
          </a:xfrm>
        </p:spPr>
        <p:txBody>
          <a:bodyPr>
            <a:normAutofit/>
          </a:bodyPr>
          <a:lstStyle/>
          <a:p>
            <a:r>
              <a:rPr lang="en-GB" sz="5400">
                <a:solidFill>
                  <a:schemeClr val="bg1"/>
                </a:solidFill>
              </a:rPr>
              <a:t>Rights Respecting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CB315-B98E-808B-AD3C-98093C6C8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6270" y="4142096"/>
            <a:ext cx="5338511" cy="1055142"/>
          </a:xfrm>
        </p:spPr>
        <p:txBody>
          <a:bodyPr>
            <a:normAutofit/>
          </a:bodyPr>
          <a:lstStyle/>
          <a:p>
            <a:r>
              <a:rPr lang="en-GB" sz="2000">
                <a:solidFill>
                  <a:schemeClr val="bg1"/>
                </a:solidFill>
              </a:rPr>
              <a:t>St John’s RC Primary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949AE1-8E39-9F2C-9C91-A90D13321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2701" y="188494"/>
            <a:ext cx="2095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7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8AB95-CEC8-CFB6-7C51-9FA153AA3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have we done?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6662177-E41C-2380-B927-8891894539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7717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logo with people holding hands&#10;&#10;Description automatically generated">
            <a:extLst>
              <a:ext uri="{FF2B5EF4-FFF2-40B4-BE49-F238E27FC236}">
                <a16:creationId xmlns:a16="http://schemas.microsoft.com/office/drawing/2014/main" id="{32E45257-4C85-B529-FC0C-8D387A4A4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2368" y="265697"/>
            <a:ext cx="2755147" cy="206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0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A64A6-F43C-818F-EC8A-05E58F8C9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Who and How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5D3B4-7483-9151-8C6A-DFA934100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This term Primary 1, 2, 3 &amp; 4 all talked about the Rights of the Child in class. </a:t>
            </a:r>
          </a:p>
          <a:p>
            <a:r>
              <a:rPr lang="en-GB" sz="4000" dirty="0"/>
              <a:t>Children identified a Right they thought most important or chose to design a logo that they felt represented St John’s and the UNCRC.</a:t>
            </a:r>
          </a:p>
        </p:txBody>
      </p:sp>
      <p:pic>
        <p:nvPicPr>
          <p:cNvPr id="4" name="Picture 3" descr="A logo with people holding hands&#10;&#10;Description automatically generated">
            <a:extLst>
              <a:ext uri="{FF2B5EF4-FFF2-40B4-BE49-F238E27FC236}">
                <a16:creationId xmlns:a16="http://schemas.microsoft.com/office/drawing/2014/main" id="{A9C914A5-2A9B-0772-BC5E-9A40591CE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692" y="4776103"/>
            <a:ext cx="2286740" cy="171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34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rawing of people and a sun&#10;&#10;Description automatically generated">
            <a:extLst>
              <a:ext uri="{FF2B5EF4-FFF2-40B4-BE49-F238E27FC236}">
                <a16:creationId xmlns:a16="http://schemas.microsoft.com/office/drawing/2014/main" id="{558FFD71-8607-B502-4302-A18F2F3CF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31481" y="924589"/>
            <a:ext cx="2248969" cy="168672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drawing of a person on a white paper&#10;&#10;Description automatically generated">
            <a:extLst>
              <a:ext uri="{FF2B5EF4-FFF2-40B4-BE49-F238E27FC236}">
                <a16:creationId xmlns:a16="http://schemas.microsoft.com/office/drawing/2014/main" id="{2D050A9E-8D8E-929D-0D99-7A7063D69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04602" y="907170"/>
            <a:ext cx="2262863" cy="169714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hild's drawing on a white paper&#10;&#10;Description automatically generated">
            <a:extLst>
              <a:ext uri="{FF2B5EF4-FFF2-40B4-BE49-F238E27FC236}">
                <a16:creationId xmlns:a16="http://schemas.microsoft.com/office/drawing/2014/main" id="{7C40CBD3-13FF-129C-3D5E-03B2F609B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6833" y="4559300"/>
            <a:ext cx="1947475" cy="1460606"/>
          </a:xfrm>
          <a:prstGeom prst="rect">
            <a:avLst/>
          </a:prstGeom>
        </p:spPr>
      </p:pic>
      <p:pic>
        <p:nvPicPr>
          <p:cNvPr id="7" name="Picture 6" descr="A drawing of a person with red crayons&#10;&#10;Description automatically generated">
            <a:extLst>
              <a:ext uri="{FF2B5EF4-FFF2-40B4-BE49-F238E27FC236}">
                <a16:creationId xmlns:a16="http://schemas.microsoft.com/office/drawing/2014/main" id="{24236CF5-B230-3210-2BF7-0A325FF7B9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7265" y="3849041"/>
            <a:ext cx="2759199" cy="2069399"/>
          </a:xfrm>
          <a:prstGeom prst="rect">
            <a:avLst/>
          </a:prstGeom>
        </p:spPr>
      </p:pic>
      <p:pic>
        <p:nvPicPr>
          <p:cNvPr id="11" name="Picture 10" descr="A drawing of two girls&#10;&#10;Description automatically generated">
            <a:extLst>
              <a:ext uri="{FF2B5EF4-FFF2-40B4-BE49-F238E27FC236}">
                <a16:creationId xmlns:a16="http://schemas.microsoft.com/office/drawing/2014/main" id="{09AF480F-7493-A2B1-DBDF-5B1510B708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59403" y="4553840"/>
            <a:ext cx="1903790" cy="14278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F81C3B-FC9E-3206-4410-11C1F4FD015A}"/>
              </a:ext>
            </a:extLst>
          </p:cNvPr>
          <p:cNvSpPr txBox="1"/>
          <p:nvPr/>
        </p:nvSpPr>
        <p:spPr>
          <a:xfrm>
            <a:off x="4812632" y="624312"/>
            <a:ext cx="34748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Article 12</a:t>
            </a:r>
          </a:p>
          <a:p>
            <a:endParaRPr lang="en-GB" sz="3200" dirty="0"/>
          </a:p>
          <a:p>
            <a:r>
              <a:rPr lang="en-GB" sz="3200" dirty="0"/>
              <a:t>The Right to have my views heard</a:t>
            </a:r>
          </a:p>
        </p:txBody>
      </p:sp>
    </p:spTree>
    <p:extLst>
      <p:ext uri="{BB962C8B-B14F-4D97-AF65-F5344CB8AC3E}">
        <p14:creationId xmlns:p14="http://schemas.microsoft.com/office/powerpoint/2010/main" val="3873897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rawing of a couple of people&#10;&#10;Description automatically generated">
            <a:extLst>
              <a:ext uri="{FF2B5EF4-FFF2-40B4-BE49-F238E27FC236}">
                <a16:creationId xmlns:a16="http://schemas.microsoft.com/office/drawing/2014/main" id="{CC82FD82-8B55-EC82-3CE4-D0E55FF87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12" y="2145767"/>
            <a:ext cx="3413760" cy="256032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ece of paper with drawings&#10;&#10;Description automatically generated">
            <a:extLst>
              <a:ext uri="{FF2B5EF4-FFF2-40B4-BE49-F238E27FC236}">
                <a16:creationId xmlns:a16="http://schemas.microsoft.com/office/drawing/2014/main" id="{1E7D0F4D-5D1E-A499-CFC8-0B685D509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7911" y="2145767"/>
            <a:ext cx="3413760" cy="256032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drawing of a couple of girls and hearts&#10;&#10;Description automatically generated">
            <a:extLst>
              <a:ext uri="{FF2B5EF4-FFF2-40B4-BE49-F238E27FC236}">
                <a16:creationId xmlns:a16="http://schemas.microsoft.com/office/drawing/2014/main" id="{9B369751-BF00-2DCC-963D-0123554D1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9006" y="2145767"/>
            <a:ext cx="3413760" cy="256032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drawing of a house&#10;&#10;Description automatically generated">
            <a:extLst>
              <a:ext uri="{FF2B5EF4-FFF2-40B4-BE49-F238E27FC236}">
                <a16:creationId xmlns:a16="http://schemas.microsoft.com/office/drawing/2014/main" id="{32896A36-684E-8C2B-02A3-615225C09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93942" y="2145767"/>
            <a:ext cx="3413760" cy="25603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59B5A-038E-C05E-7DB6-89925B291B2A}"/>
              </a:ext>
            </a:extLst>
          </p:cNvPr>
          <p:cNvSpPr txBox="1"/>
          <p:nvPr/>
        </p:nvSpPr>
        <p:spPr>
          <a:xfrm>
            <a:off x="5359601" y="360948"/>
            <a:ext cx="3436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Article 19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9A5625-AD3E-727D-6E7A-C60345EF97BA}"/>
              </a:ext>
            </a:extLst>
          </p:cNvPr>
          <p:cNvSpPr txBox="1"/>
          <p:nvPr/>
        </p:nvSpPr>
        <p:spPr>
          <a:xfrm>
            <a:off x="3044952" y="5799822"/>
            <a:ext cx="7389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The Right to be protected from harm</a:t>
            </a:r>
          </a:p>
        </p:txBody>
      </p:sp>
    </p:spTree>
    <p:extLst>
      <p:ext uri="{BB962C8B-B14F-4D97-AF65-F5344CB8AC3E}">
        <p14:creationId xmlns:p14="http://schemas.microsoft.com/office/powerpoint/2010/main" val="371920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1516CB1-E8C8-4751-B6A6-46B2D1E72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C0C0D1-E79A-41FF-8322-256F6DD1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21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drawing of a house&#10;&#10;Description automatically generated">
            <a:extLst>
              <a:ext uri="{FF2B5EF4-FFF2-40B4-BE49-F238E27FC236}">
                <a16:creationId xmlns:a16="http://schemas.microsoft.com/office/drawing/2014/main" id="{E7216D52-F043-F9E2-458E-ECC7DBA8B4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5" b="4"/>
          <a:stretch/>
        </p:blipFill>
        <p:spPr>
          <a:xfrm rot="5400000">
            <a:off x="-120585" y="2272274"/>
            <a:ext cx="4520560" cy="3419856"/>
          </a:xfrm>
          <a:prstGeom prst="rect">
            <a:avLst/>
          </a:prstGeom>
        </p:spPr>
      </p:pic>
      <p:pic>
        <p:nvPicPr>
          <p:cNvPr id="5" name="Picture 4" descr="A drawing of a house&#10;&#10;Description automatically generated">
            <a:extLst>
              <a:ext uri="{FF2B5EF4-FFF2-40B4-BE49-F238E27FC236}">
                <a16:creationId xmlns:a16="http://schemas.microsoft.com/office/drawing/2014/main" id="{0E6F961E-D672-DB4A-01B7-1992AB4A0F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2"/>
          <a:stretch/>
        </p:blipFill>
        <p:spPr>
          <a:xfrm rot="5400000">
            <a:off x="3676855" y="2271904"/>
            <a:ext cx="4520560" cy="3420596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95FA420-5595-49D1-9D5F-79EC43B55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4648" y="1721922"/>
            <a:ext cx="3609143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7E0B27-9CAD-4512-A8B6-864A2104690A}"/>
              </a:ext>
            </a:extLst>
          </p:cNvPr>
          <p:cNvSpPr txBox="1"/>
          <p:nvPr/>
        </p:nvSpPr>
        <p:spPr>
          <a:xfrm>
            <a:off x="8309348" y="2020824"/>
            <a:ext cx="2956060" cy="395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Article 27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The right to food, clothes and a clean safe home</a:t>
            </a:r>
          </a:p>
        </p:txBody>
      </p:sp>
    </p:spTree>
    <p:extLst>
      <p:ext uri="{BB962C8B-B14F-4D97-AF65-F5344CB8AC3E}">
        <p14:creationId xmlns:p14="http://schemas.microsoft.com/office/powerpoint/2010/main" val="913426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157C84BA-45D5-16A2-58C8-5A57AFE5D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6914" y="2665328"/>
            <a:ext cx="4692316" cy="3519237"/>
          </a:xfrm>
          <a:prstGeom prst="rect">
            <a:avLst/>
          </a:prstGeom>
        </p:spPr>
      </p:pic>
      <p:pic>
        <p:nvPicPr>
          <p:cNvPr id="5" name="Picture 4" descr="A drawing of a classroom&#10;&#10;Description automatically generated with medium confidence">
            <a:extLst>
              <a:ext uri="{FF2B5EF4-FFF2-40B4-BE49-F238E27FC236}">
                <a16:creationId xmlns:a16="http://schemas.microsoft.com/office/drawing/2014/main" id="{D8404E57-F53D-BF50-6CEA-136552633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38594" y="2313235"/>
            <a:ext cx="5094709" cy="3821032"/>
          </a:xfrm>
          <a:prstGeom prst="rect">
            <a:avLst/>
          </a:prstGeom>
        </p:spPr>
      </p:pic>
      <p:pic>
        <p:nvPicPr>
          <p:cNvPr id="4" name="Picture 3" descr="A drawing of a teacher and a student&#10;&#10;Description automatically generated">
            <a:extLst>
              <a:ext uri="{FF2B5EF4-FFF2-40B4-BE49-F238E27FC236}">
                <a16:creationId xmlns:a16="http://schemas.microsoft.com/office/drawing/2014/main" id="{6465E62B-5460-004E-3A17-A71907DCB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30029" y="2692065"/>
            <a:ext cx="4692316" cy="35192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FC9D68-CDF7-890D-EF9D-41099DA16C71}"/>
              </a:ext>
            </a:extLst>
          </p:cNvPr>
          <p:cNvSpPr txBox="1"/>
          <p:nvPr/>
        </p:nvSpPr>
        <p:spPr>
          <a:xfrm>
            <a:off x="2586793" y="549260"/>
            <a:ext cx="73893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/>
              <a:t>Article 28 The Right to Learn in School</a:t>
            </a:r>
          </a:p>
        </p:txBody>
      </p:sp>
    </p:spTree>
    <p:extLst>
      <p:ext uri="{BB962C8B-B14F-4D97-AF65-F5344CB8AC3E}">
        <p14:creationId xmlns:p14="http://schemas.microsoft.com/office/powerpoint/2010/main" val="1860459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hild and a circle of colors&#10;&#10;Description automatically generated">
            <a:extLst>
              <a:ext uri="{FF2B5EF4-FFF2-40B4-BE49-F238E27FC236}">
                <a16:creationId xmlns:a16="http://schemas.microsoft.com/office/drawing/2014/main" id="{16DC75D5-773D-26B3-FC46-7AEEE271D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9895" y="2208810"/>
            <a:ext cx="4138865" cy="3104149"/>
          </a:xfrm>
          <a:prstGeom prst="rect">
            <a:avLst/>
          </a:prstGeom>
        </p:spPr>
      </p:pic>
      <p:pic>
        <p:nvPicPr>
          <p:cNvPr id="5" name="Picture 4" descr="A white board with drawings on it&#10;&#10;Description automatically generated">
            <a:extLst>
              <a:ext uri="{FF2B5EF4-FFF2-40B4-BE49-F238E27FC236}">
                <a16:creationId xmlns:a16="http://schemas.microsoft.com/office/drawing/2014/main" id="{C9B44673-902B-C8F1-1035-7C2572ED6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80125" y="2192972"/>
            <a:ext cx="4012162" cy="3009122"/>
          </a:xfrm>
          <a:prstGeom prst="rect">
            <a:avLst/>
          </a:prstGeom>
        </p:spPr>
      </p:pic>
      <p:pic>
        <p:nvPicPr>
          <p:cNvPr id="9" name="Picture 8" descr="A paper with a drawing of two people&#10;&#10;Description automatically generated">
            <a:extLst>
              <a:ext uri="{FF2B5EF4-FFF2-40B4-BE49-F238E27FC236}">
                <a16:creationId xmlns:a16="http://schemas.microsoft.com/office/drawing/2014/main" id="{D5B2FB2F-CB7D-4A77-0D4D-1A94A06D6B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02302" y="2208812"/>
            <a:ext cx="4138863" cy="310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858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832B30-49A4-D30E-2BA4-CE5B4F16C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49" y="643467"/>
            <a:ext cx="4178301" cy="5571066"/>
          </a:xfrm>
          <a:prstGeom prst="rect">
            <a:avLst/>
          </a:prstGeom>
        </p:spPr>
      </p:pic>
      <p:pic>
        <p:nvPicPr>
          <p:cNvPr id="4" name="Picture 3" descr="A white paper with drawings on it&#10;&#10;Description automatically generated">
            <a:extLst>
              <a:ext uri="{FF2B5EF4-FFF2-40B4-BE49-F238E27FC236}">
                <a16:creationId xmlns:a16="http://schemas.microsoft.com/office/drawing/2014/main" id="{1EBE35FB-5FE1-BC17-EAAC-B847308A6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7165" y="1339850"/>
            <a:ext cx="5571066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85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erson with flags&#10;&#10;Description automatically generated">
            <a:extLst>
              <a:ext uri="{FF2B5EF4-FFF2-40B4-BE49-F238E27FC236}">
                <a16:creationId xmlns:a16="http://schemas.microsoft.com/office/drawing/2014/main" id="{A342AC65-735C-8E33-983B-95727CAF9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11499" y="1437272"/>
            <a:ext cx="5311274" cy="3983456"/>
          </a:xfrm>
          <a:prstGeom prst="rect">
            <a:avLst/>
          </a:prstGeom>
        </p:spPr>
      </p:pic>
      <p:pic>
        <p:nvPicPr>
          <p:cNvPr id="5" name="Picture 4" descr="A drawing of different flags&#10;&#10;Description automatically generated">
            <a:extLst>
              <a:ext uri="{FF2B5EF4-FFF2-40B4-BE49-F238E27FC236}">
                <a16:creationId xmlns:a16="http://schemas.microsoft.com/office/drawing/2014/main" id="{8E116425-2F18-77BE-852D-98ADE9939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4438" y="1437272"/>
            <a:ext cx="5311273" cy="3983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317F07-21F8-09B8-1F3F-B46A9C18980C}"/>
              </a:ext>
            </a:extLst>
          </p:cNvPr>
          <p:cNvSpPr txBox="1"/>
          <p:nvPr/>
        </p:nvSpPr>
        <p:spPr>
          <a:xfrm>
            <a:off x="4716379" y="1564105"/>
            <a:ext cx="2743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Article 30</a:t>
            </a:r>
          </a:p>
          <a:p>
            <a:endParaRPr lang="en-GB" sz="3600" dirty="0"/>
          </a:p>
          <a:p>
            <a:r>
              <a:rPr lang="en-GB" sz="3600" dirty="0"/>
              <a:t>The Right to learn about my culture and language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0824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n a white paper&#10;&#10;Description automatically generated">
            <a:extLst>
              <a:ext uri="{FF2B5EF4-FFF2-40B4-BE49-F238E27FC236}">
                <a16:creationId xmlns:a16="http://schemas.microsoft.com/office/drawing/2014/main" id="{4CBF372B-1578-D02B-4102-52F632442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12" y="2145767"/>
            <a:ext cx="3413760" cy="256032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drawing of a couple of people&#10;&#10;Description automatically generated with medium confidence">
            <a:extLst>
              <a:ext uri="{FF2B5EF4-FFF2-40B4-BE49-F238E27FC236}">
                <a16:creationId xmlns:a16="http://schemas.microsoft.com/office/drawing/2014/main" id="{375C37FB-C60B-D3CA-4D07-90D8F2BAC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7911" y="2145767"/>
            <a:ext cx="3413760" cy="256032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drawing of people and sun&#10;&#10;Description automatically generated">
            <a:extLst>
              <a:ext uri="{FF2B5EF4-FFF2-40B4-BE49-F238E27FC236}">
                <a16:creationId xmlns:a16="http://schemas.microsoft.com/office/drawing/2014/main" id="{349F94A2-608B-D68F-D462-C2C1A794E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9006" y="2145767"/>
            <a:ext cx="3413760" cy="256032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drawing on a piece of paper&#10;&#10;Description automatically generated">
            <a:extLst>
              <a:ext uri="{FF2B5EF4-FFF2-40B4-BE49-F238E27FC236}">
                <a16:creationId xmlns:a16="http://schemas.microsoft.com/office/drawing/2014/main" id="{CF9764DA-FFAD-D29D-75E1-49728336B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93942" y="2145767"/>
            <a:ext cx="3413760" cy="25603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0A34E8-C90E-FDF4-ABCF-6EB06D0C4B73}"/>
              </a:ext>
            </a:extLst>
          </p:cNvPr>
          <p:cNvSpPr txBox="1"/>
          <p:nvPr/>
        </p:nvSpPr>
        <p:spPr>
          <a:xfrm>
            <a:off x="5029200" y="417729"/>
            <a:ext cx="8542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Article 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2FE9C6-D386-9A2C-BA7D-03F9628C57FF}"/>
              </a:ext>
            </a:extLst>
          </p:cNvPr>
          <p:cNvSpPr txBox="1"/>
          <p:nvPr/>
        </p:nvSpPr>
        <p:spPr>
          <a:xfrm>
            <a:off x="4011411" y="5615935"/>
            <a:ext cx="6416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The Right to relax and play</a:t>
            </a:r>
          </a:p>
        </p:txBody>
      </p:sp>
    </p:spTree>
    <p:extLst>
      <p:ext uri="{BB962C8B-B14F-4D97-AF65-F5344CB8AC3E}">
        <p14:creationId xmlns:p14="http://schemas.microsoft.com/office/powerpoint/2010/main" val="4140227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rawing of a house&#10;&#10;Description automatically generated">
            <a:extLst>
              <a:ext uri="{FF2B5EF4-FFF2-40B4-BE49-F238E27FC236}">
                <a16:creationId xmlns:a16="http://schemas.microsoft.com/office/drawing/2014/main" id="{6D5C3372-AC8A-733C-3BAD-840AF5E4D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0281" y="971548"/>
            <a:ext cx="2624663" cy="1968497"/>
          </a:xfrm>
          <a:prstGeom prst="rect">
            <a:avLst/>
          </a:prstGeom>
        </p:spPr>
      </p:pic>
      <p:pic>
        <p:nvPicPr>
          <p:cNvPr id="3" name="Picture 2" descr="A drawing of a child and a butterfly&#10;&#10;Description automatically generated">
            <a:extLst>
              <a:ext uri="{FF2B5EF4-FFF2-40B4-BE49-F238E27FC236}">
                <a16:creationId xmlns:a16="http://schemas.microsoft.com/office/drawing/2014/main" id="{C1834E6B-4301-7085-8022-B7CB4C9E7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19570" y="1557228"/>
            <a:ext cx="4991384" cy="3743538"/>
          </a:xfrm>
          <a:prstGeom prst="rect">
            <a:avLst/>
          </a:prstGeom>
        </p:spPr>
      </p:pic>
      <p:pic>
        <p:nvPicPr>
          <p:cNvPr id="9" name="Picture 8" descr="A drawing of a child and stars&#10;&#10;Description automatically generated">
            <a:extLst>
              <a:ext uri="{FF2B5EF4-FFF2-40B4-BE49-F238E27FC236}">
                <a16:creationId xmlns:a16="http://schemas.microsoft.com/office/drawing/2014/main" id="{BAA4C3A8-2706-F081-0113-3FB33086BE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0280" y="3917946"/>
            <a:ext cx="2624665" cy="1968498"/>
          </a:xfrm>
          <a:prstGeom prst="rect">
            <a:avLst/>
          </a:prstGeom>
        </p:spPr>
      </p:pic>
      <p:pic>
        <p:nvPicPr>
          <p:cNvPr id="5" name="Picture 4" descr="A drawing of a child and flowers&#10;&#10;Description automatically generated">
            <a:extLst>
              <a:ext uri="{FF2B5EF4-FFF2-40B4-BE49-F238E27FC236}">
                <a16:creationId xmlns:a16="http://schemas.microsoft.com/office/drawing/2014/main" id="{EBEC1E13-3075-B71A-2F45-82A9816CC5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67488" y="1724348"/>
            <a:ext cx="4545731" cy="340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659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FA2690-2598-4D4C-DB57-9CD112F27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49" y="643467"/>
            <a:ext cx="4178301" cy="5571066"/>
          </a:xfrm>
          <a:prstGeom prst="rect">
            <a:avLst/>
          </a:prstGeom>
        </p:spPr>
      </p:pic>
      <p:pic>
        <p:nvPicPr>
          <p:cNvPr id="4" name="Picture 3" descr="A drawing of a child on a white paper&#10;&#10;Description automatically generated">
            <a:extLst>
              <a:ext uri="{FF2B5EF4-FFF2-40B4-BE49-F238E27FC236}">
                <a16:creationId xmlns:a16="http://schemas.microsoft.com/office/drawing/2014/main" id="{FD7402AD-3A28-C147-584F-906126C93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7165" y="1339850"/>
            <a:ext cx="5571066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60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2B87F-4F15-77C1-584D-4C1B0A150C45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Article 39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The Right to extra help if I have been hurt or badly treated</a:t>
            </a:r>
          </a:p>
        </p:txBody>
      </p:sp>
      <p:pic>
        <p:nvPicPr>
          <p:cNvPr id="3" name="Picture 2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1C0015D1-0E11-F2C7-FE60-4BE87FC92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7236" y="1337310"/>
            <a:ext cx="5577840" cy="418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13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A4CD5F-10DB-BB61-3DBB-AFF401FF2C76}"/>
              </a:ext>
            </a:extLst>
          </p:cNvPr>
          <p:cNvSpPr txBox="1"/>
          <p:nvPr/>
        </p:nvSpPr>
        <p:spPr>
          <a:xfrm>
            <a:off x="841248" y="4068772"/>
            <a:ext cx="10506456" cy="11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 John’s RRSA Logo designs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23FA7-2606-DE60-91C5-824C2AF36131}"/>
              </a:ext>
            </a:extLst>
          </p:cNvPr>
          <p:cNvSpPr txBox="1"/>
          <p:nvPr/>
        </p:nvSpPr>
        <p:spPr>
          <a:xfrm>
            <a:off x="841248" y="5358142"/>
            <a:ext cx="10506456" cy="764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Pupils and staff will choose their favourite design and this will be adopted as our RRSA logo</a:t>
            </a:r>
          </a:p>
        </p:txBody>
      </p:sp>
      <p:pic>
        <p:nvPicPr>
          <p:cNvPr id="10" name="Picture 9" descr="A drawing of a couple of people&#10;&#10;Description automatically generated">
            <a:extLst>
              <a:ext uri="{FF2B5EF4-FFF2-40B4-BE49-F238E27FC236}">
                <a16:creationId xmlns:a16="http://schemas.microsoft.com/office/drawing/2014/main" id="{31DCED13-AA51-6949-0971-2E0E9E024F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1" b="-2"/>
          <a:stretch/>
        </p:blipFill>
        <p:spPr>
          <a:xfrm rot="5400000">
            <a:off x="-269226" y="623728"/>
            <a:ext cx="3731891" cy="2827865"/>
          </a:xfrm>
          <a:prstGeom prst="rect">
            <a:avLst/>
          </a:prstGeom>
        </p:spPr>
      </p:pic>
      <p:pic>
        <p:nvPicPr>
          <p:cNvPr id="8" name="Picture 7" descr="A drawing of a rectangular object&#10;&#10;Description automatically generated">
            <a:extLst>
              <a:ext uri="{FF2B5EF4-FFF2-40B4-BE49-F238E27FC236}">
                <a16:creationId xmlns:a16="http://schemas.microsoft.com/office/drawing/2014/main" id="{E05B5D22-B2F0-DD7D-654E-95879C2E88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1" b="-2"/>
          <a:stretch/>
        </p:blipFill>
        <p:spPr>
          <a:xfrm rot="5400000">
            <a:off x="2728747" y="623728"/>
            <a:ext cx="3731891" cy="2827865"/>
          </a:xfrm>
          <a:prstGeom prst="rect">
            <a:avLst/>
          </a:prstGeom>
        </p:spPr>
      </p:pic>
      <p:pic>
        <p:nvPicPr>
          <p:cNvPr id="6" name="Picture 5" descr="A drawing of a child&#10;&#10;Description automatically generated">
            <a:extLst>
              <a:ext uri="{FF2B5EF4-FFF2-40B4-BE49-F238E27FC236}">
                <a16:creationId xmlns:a16="http://schemas.microsoft.com/office/drawing/2014/main" id="{4512A21E-0D20-FB55-9620-9CBA013930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1" b="-2"/>
          <a:stretch/>
        </p:blipFill>
        <p:spPr>
          <a:xfrm rot="16200000">
            <a:off x="5726720" y="623728"/>
            <a:ext cx="3731891" cy="2827865"/>
          </a:xfrm>
          <a:prstGeom prst="rect">
            <a:avLst/>
          </a:prstGeom>
        </p:spPr>
      </p:pic>
      <p:pic>
        <p:nvPicPr>
          <p:cNvPr id="4" name="Picture 3" descr="A drawing of a blue and green planet&#10;&#10;Description automatically generated">
            <a:extLst>
              <a:ext uri="{FF2B5EF4-FFF2-40B4-BE49-F238E27FC236}">
                <a16:creationId xmlns:a16="http://schemas.microsoft.com/office/drawing/2014/main" id="{06106561-56E0-B2FB-438A-11DF2A0711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1" b="-2"/>
          <a:stretch/>
        </p:blipFill>
        <p:spPr>
          <a:xfrm rot="5400000">
            <a:off x="8724693" y="623728"/>
            <a:ext cx="3731891" cy="282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65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rawing of people and a globe&#10;&#10;Description automatically generated">
            <a:extLst>
              <a:ext uri="{FF2B5EF4-FFF2-40B4-BE49-F238E27FC236}">
                <a16:creationId xmlns:a16="http://schemas.microsoft.com/office/drawing/2014/main" id="{8F2B1079-A84F-D905-79B8-05A1BB90D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7494" y="665353"/>
            <a:ext cx="2748958" cy="206171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B4FF89-C45F-4E24-B963-61E855708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671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drawing of two boys&#10;&#10;Description automatically generated">
            <a:extLst>
              <a:ext uri="{FF2B5EF4-FFF2-40B4-BE49-F238E27FC236}">
                <a16:creationId xmlns:a16="http://schemas.microsoft.com/office/drawing/2014/main" id="{89F51CC2-AA7C-4D65-C13D-87DA93C26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95216" y="420625"/>
            <a:ext cx="3401568" cy="255117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4F25C03-EF67-4344-8AEA-7B3FA0DED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7836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drawing of a person and a dollar sign&#10;&#10;Description automatically generated">
            <a:extLst>
              <a:ext uri="{FF2B5EF4-FFF2-40B4-BE49-F238E27FC236}">
                <a16:creationId xmlns:a16="http://schemas.microsoft.com/office/drawing/2014/main" id="{0CF13D60-6447-ABA3-73FA-4A072A3F47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16652" y="665776"/>
            <a:ext cx="2752344" cy="20642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74793DE-3651-410B-B243-8F0B1468E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9424" y="-2665476"/>
            <a:ext cx="73152" cy="12188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drawing of a bag of pizza&#10;&#10;Description automatically generated">
            <a:extLst>
              <a:ext uri="{FF2B5EF4-FFF2-40B4-BE49-F238E27FC236}">
                <a16:creationId xmlns:a16="http://schemas.microsoft.com/office/drawing/2014/main" id="{8C6D21A7-5D47-6FBF-D343-2A265BC82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678" y="4127966"/>
            <a:ext cx="2752344" cy="2064258"/>
          </a:xfrm>
          <a:prstGeom prst="rect">
            <a:avLst/>
          </a:prstGeom>
        </p:spPr>
      </p:pic>
      <p:pic>
        <p:nvPicPr>
          <p:cNvPr id="5" name="Picture 4" descr="A drawing of a football goal&#10;&#10;Description automatically generated">
            <a:extLst>
              <a:ext uri="{FF2B5EF4-FFF2-40B4-BE49-F238E27FC236}">
                <a16:creationId xmlns:a16="http://schemas.microsoft.com/office/drawing/2014/main" id="{13797E12-C612-DBCF-0F9B-235251F1FC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52707" y="4127966"/>
            <a:ext cx="2752344" cy="2064258"/>
          </a:xfrm>
          <a:prstGeom prst="rect">
            <a:avLst/>
          </a:prstGeom>
        </p:spPr>
      </p:pic>
      <p:pic>
        <p:nvPicPr>
          <p:cNvPr id="3" name="Picture 2" descr="A drawing of a planet and brooms&#10;&#10;Description automatically generated">
            <a:extLst>
              <a:ext uri="{FF2B5EF4-FFF2-40B4-BE49-F238E27FC236}">
                <a16:creationId xmlns:a16="http://schemas.microsoft.com/office/drawing/2014/main" id="{5C8E3E35-DD97-279C-75DA-FC5B0A911C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16736" y="4127966"/>
            <a:ext cx="2752344" cy="206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96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boat&#10;&#10;Description automatically generated">
            <a:extLst>
              <a:ext uri="{FF2B5EF4-FFF2-40B4-BE49-F238E27FC236}">
                <a16:creationId xmlns:a16="http://schemas.microsoft.com/office/drawing/2014/main" id="{AC5594D6-5BE8-A462-7D58-768540EEB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12" y="2145767"/>
            <a:ext cx="3413760" cy="256032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drawing of people on a white paper&#10;&#10;Description automatically generated">
            <a:extLst>
              <a:ext uri="{FF2B5EF4-FFF2-40B4-BE49-F238E27FC236}">
                <a16:creationId xmlns:a16="http://schemas.microsoft.com/office/drawing/2014/main" id="{2325B13C-EE50-FEEC-49B7-30013695B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7911" y="2145767"/>
            <a:ext cx="3413760" cy="256032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drawing of a shield&#10;&#10;Description automatically generated">
            <a:extLst>
              <a:ext uri="{FF2B5EF4-FFF2-40B4-BE49-F238E27FC236}">
                <a16:creationId xmlns:a16="http://schemas.microsoft.com/office/drawing/2014/main" id="{5DF5A727-DFE8-875A-1832-F55738FE3A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9006" y="2145767"/>
            <a:ext cx="3413760" cy="256032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drawing of a heart with a cup&#10;&#10;Description automatically generated">
            <a:extLst>
              <a:ext uri="{FF2B5EF4-FFF2-40B4-BE49-F238E27FC236}">
                <a16:creationId xmlns:a16="http://schemas.microsoft.com/office/drawing/2014/main" id="{57FA5433-041A-B8F1-02A9-C7B9AAFF7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93942" y="2145767"/>
            <a:ext cx="341376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78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rawing of a shield&#10;&#10;Description automatically generated">
            <a:extLst>
              <a:ext uri="{FF2B5EF4-FFF2-40B4-BE49-F238E27FC236}">
                <a16:creationId xmlns:a16="http://schemas.microsoft.com/office/drawing/2014/main" id="{BCEEC1A5-62D9-7DA2-7E96-6EF5C1917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0281" y="971548"/>
            <a:ext cx="2624663" cy="1968497"/>
          </a:xfrm>
          <a:prstGeom prst="rect">
            <a:avLst/>
          </a:prstGeom>
        </p:spPr>
      </p:pic>
      <p:pic>
        <p:nvPicPr>
          <p:cNvPr id="7" name="Picture 6" descr="A drawing of a shield&#10;&#10;Description automatically generated">
            <a:extLst>
              <a:ext uri="{FF2B5EF4-FFF2-40B4-BE49-F238E27FC236}">
                <a16:creationId xmlns:a16="http://schemas.microsoft.com/office/drawing/2014/main" id="{F5201970-CA10-4799-B65C-6EFECB445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19570" y="1557228"/>
            <a:ext cx="4991384" cy="3743538"/>
          </a:xfrm>
          <a:prstGeom prst="rect">
            <a:avLst/>
          </a:prstGeom>
        </p:spPr>
      </p:pic>
      <p:pic>
        <p:nvPicPr>
          <p:cNvPr id="9" name="Picture 8" descr="A drawing of a mushroom&#10;&#10;Description automatically generated">
            <a:extLst>
              <a:ext uri="{FF2B5EF4-FFF2-40B4-BE49-F238E27FC236}">
                <a16:creationId xmlns:a16="http://schemas.microsoft.com/office/drawing/2014/main" id="{602DED8B-F215-AAC1-4579-EE8C3B60B6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16317" y="971548"/>
            <a:ext cx="2624662" cy="1968496"/>
          </a:xfrm>
          <a:prstGeom prst="rect">
            <a:avLst/>
          </a:prstGeom>
        </p:spPr>
      </p:pic>
      <p:pic>
        <p:nvPicPr>
          <p:cNvPr id="5" name="Picture 4" descr="A drawing of a shield&#10;&#10;Description automatically generated">
            <a:extLst>
              <a:ext uri="{FF2B5EF4-FFF2-40B4-BE49-F238E27FC236}">
                <a16:creationId xmlns:a16="http://schemas.microsoft.com/office/drawing/2014/main" id="{46573DAF-BABF-EC5D-C8DF-DB07B2358F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0280" y="3917946"/>
            <a:ext cx="2624665" cy="1968498"/>
          </a:xfrm>
          <a:prstGeom prst="rect">
            <a:avLst/>
          </a:prstGeom>
        </p:spPr>
      </p:pic>
      <p:pic>
        <p:nvPicPr>
          <p:cNvPr id="3" name="Picture 2" descr="A drawing of a shield&#10;&#10;Description automatically generated">
            <a:extLst>
              <a:ext uri="{FF2B5EF4-FFF2-40B4-BE49-F238E27FC236}">
                <a16:creationId xmlns:a16="http://schemas.microsoft.com/office/drawing/2014/main" id="{AA84A713-2920-D2B3-D787-6CB28E3BF9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06651" y="3920361"/>
            <a:ext cx="2643992" cy="198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46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45CEB083ED6B40BF17C4F870C387F1" ma:contentTypeVersion="45" ma:contentTypeDescription="Create a new document." ma:contentTypeScope="" ma:versionID="c5949abb1b00d35c5825edae6b7ce723">
  <xsd:schema xmlns:xsd="http://www.w3.org/2001/XMLSchema" xmlns:xs="http://www.w3.org/2001/XMLSchema" xmlns:p="http://schemas.microsoft.com/office/2006/metadata/properties" xmlns:ns3="e7ba135a-322a-4561-9112-e9d36744c0ff" xmlns:ns4="c1cb6b8d-ae07-486c-89dd-8b6bc05bffa2" targetNamespace="http://schemas.microsoft.com/office/2006/metadata/properties" ma:root="true" ma:fieldsID="a55819950a0ff509b97e83af4c7fb188" ns3:_="" ns4:_="">
    <xsd:import namespace="e7ba135a-322a-4561-9112-e9d36744c0ff"/>
    <xsd:import namespace="c1cb6b8d-ae07-486c-89dd-8b6bc05bffa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Leaders" minOccurs="0"/>
                <xsd:element ref="ns4:Members" minOccurs="0"/>
                <xsd:element ref="ns4:Member_Groups" minOccurs="0"/>
                <xsd:element ref="ns4:Invited_Leaders" minOccurs="0"/>
                <xsd:element ref="ns4:Invited_Members" minOccurs="0"/>
                <xsd:element ref="ns4:Self_Registration_Enabl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CultureName" minOccurs="0"/>
                <xsd:element ref="ns4:TeamsChannelId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0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EventHashCode" minOccurs="0"/>
                <xsd:element ref="ns4:MediaServiceGenerationTime" minOccurs="0"/>
                <xsd:element ref="ns4:Math_Settings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Distribution_Groups" minOccurs="0"/>
                <xsd:element ref="ns4:LMS_Mappings" minOccurs="0"/>
                <xsd:element ref="ns4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a135a-322a-4561-9112-e9d36744c0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cb6b8d-ae07-486c-89dd-8b6bc05bffa2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dexed="tru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Leaders" ma:index="16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7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8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19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0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4" nillable="true" ma:displayName="MediaServiceAutoTags" ma:internalName="MediaServiceAutoTags" ma:readOnly="true">
      <xsd:simpleType>
        <xsd:restriction base="dms:Text"/>
      </xsd:simpleType>
    </xsd:element>
    <xsd:element name="MediaServiceOCR" ma:index="2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7" nillable="true" ma:displayName="MediaServiceLocation" ma:internalName="MediaServiceLocation" ma:readOnly="true">
      <xsd:simpleType>
        <xsd:restriction base="dms:Text"/>
      </xsd:simpleType>
    </xsd:element>
    <xsd:element name="CultureName" ma:index="28" nillable="true" ma:displayName="Culture Name" ma:internalName="CultureName">
      <xsd:simpleType>
        <xsd:restriction base="dms:Text"/>
      </xsd:simpleType>
    </xsd:element>
    <xsd:element name="TeamsChannelId" ma:index="29" nillable="true" ma:displayName="Teams Channel Id" ma:internalName="TeamsChannelId">
      <xsd:simpleType>
        <xsd:restriction base="dms:Text"/>
      </xsd:simpleType>
    </xsd:element>
    <xsd:element name="Templates" ma:index="30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0" ma:index="36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41" nillable="true" ma:displayName="MediaServiceGenerationTime" ma:hidden="true" ma:internalName="MediaServiceGenerationTime" ma:readOnly="true">
      <xsd:simpleType>
        <xsd:restriction base="dms:Text"/>
      </xsd:simpleType>
    </xsd:element>
    <xsd:element name="Math_Settings" ma:index="42" nillable="true" ma:displayName="Math Settings" ma:internalName="Math_Settings">
      <xsd:simpleType>
        <xsd:restriction base="dms:Text"/>
      </xsd:simpleType>
    </xsd:element>
    <xsd:element name="MediaServiceAutoKeyPoints" ma:index="4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5" nillable="true" ma:displayName="Length (seconds)" ma:internalName="MediaLengthInSeconds" ma:readOnly="true">
      <xsd:simpleType>
        <xsd:restriction base="dms:Unknown"/>
      </xsd:simpleType>
    </xsd:element>
    <xsd:element name="_activity" ma:index="46" nillable="true" ma:displayName="_activity" ma:hidden="true" ma:internalName="_activity">
      <xsd:simpleType>
        <xsd:restriction base="dms:Note"/>
      </xsd:simpleType>
    </xsd:element>
    <xsd:element name="MediaServiceObjectDetectorVersions" ma:index="4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4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istribution_Groups" ma:index="5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51" nillable="true" ma:displayName="LMS Mappings" ma:internalName="LMS_Mappings">
      <xsd:simpleType>
        <xsd:restriction base="dms:Note">
          <xsd:maxLength value="255"/>
        </xsd:restriction>
      </xsd:simpleType>
    </xsd:element>
    <xsd:element name="Teams_Channel_Section_Location" ma:index="52" nillable="true" ma:displayName="Teams Channel Section Location" ma:internalName="Teams_Channel_Section_Loca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MS_Mappings xmlns="c1cb6b8d-ae07-486c-89dd-8b6bc05bffa2" xsi:nil="true"/>
    <Owner xmlns="c1cb6b8d-ae07-486c-89dd-8b6bc05bffa2">
      <UserInfo>
        <DisplayName/>
        <AccountId xsi:nil="true"/>
        <AccountType/>
      </UserInfo>
    </Owner>
    <Students xmlns="c1cb6b8d-ae07-486c-89dd-8b6bc05bffa2">
      <UserInfo>
        <DisplayName/>
        <AccountId xsi:nil="true"/>
        <AccountType/>
      </UserInfo>
    </Students>
    <Student_Groups xmlns="c1cb6b8d-ae07-486c-89dd-8b6bc05bffa2">
      <UserInfo>
        <DisplayName/>
        <AccountId xsi:nil="true"/>
        <AccountType/>
      </UserInfo>
    </Student_Groups>
    <Self_Registration_Enabled0 xmlns="c1cb6b8d-ae07-486c-89dd-8b6bc05bffa2" xsi:nil="true"/>
    <DefaultSectionNames xmlns="c1cb6b8d-ae07-486c-89dd-8b6bc05bffa2" xsi:nil="true"/>
    <Invited_Members xmlns="c1cb6b8d-ae07-486c-89dd-8b6bc05bffa2" xsi:nil="true"/>
    <AppVersion xmlns="c1cb6b8d-ae07-486c-89dd-8b6bc05bffa2" xsi:nil="true"/>
    <Invited_Teachers xmlns="c1cb6b8d-ae07-486c-89dd-8b6bc05bffa2" xsi:nil="true"/>
    <Invited_Students xmlns="c1cb6b8d-ae07-486c-89dd-8b6bc05bffa2" xsi:nil="true"/>
    <CultureName xmlns="c1cb6b8d-ae07-486c-89dd-8b6bc05bffa2" xsi:nil="true"/>
    <Member_Groups xmlns="c1cb6b8d-ae07-486c-89dd-8b6bc05bffa2">
      <UserInfo>
        <DisplayName/>
        <AccountId xsi:nil="true"/>
        <AccountType/>
      </UserInfo>
    </Member_Groups>
    <Has_Teacher_Only_SectionGroup xmlns="c1cb6b8d-ae07-486c-89dd-8b6bc05bffa2" xsi:nil="true"/>
    <Is_Collaboration_Space_Locked xmlns="c1cb6b8d-ae07-486c-89dd-8b6bc05bffa2" xsi:nil="true"/>
    <Teams_Channel_Section_Location xmlns="c1cb6b8d-ae07-486c-89dd-8b6bc05bffa2" xsi:nil="true"/>
    <Teachers xmlns="c1cb6b8d-ae07-486c-89dd-8b6bc05bffa2">
      <UserInfo>
        <DisplayName/>
        <AccountId xsi:nil="true"/>
        <AccountType/>
      </UserInfo>
    </Teachers>
    <Self_Registration_Enabled xmlns="c1cb6b8d-ae07-486c-89dd-8b6bc05bffa2" xsi:nil="true"/>
    <Templates xmlns="c1cb6b8d-ae07-486c-89dd-8b6bc05bffa2" xsi:nil="true"/>
    <Math_Settings xmlns="c1cb6b8d-ae07-486c-89dd-8b6bc05bffa2" xsi:nil="true"/>
    <_activity xmlns="c1cb6b8d-ae07-486c-89dd-8b6bc05bffa2" xsi:nil="true"/>
    <Distribution_Groups xmlns="c1cb6b8d-ae07-486c-89dd-8b6bc05bffa2" xsi:nil="true"/>
    <Members xmlns="c1cb6b8d-ae07-486c-89dd-8b6bc05bffa2">
      <UserInfo>
        <DisplayName/>
        <AccountId xsi:nil="true"/>
        <AccountType/>
      </UserInfo>
    </Members>
    <Invited_Leaders xmlns="c1cb6b8d-ae07-486c-89dd-8b6bc05bffa2" xsi:nil="true"/>
    <TeamsChannelId xmlns="c1cb6b8d-ae07-486c-89dd-8b6bc05bffa2" xsi:nil="true"/>
    <IsNotebookLocked xmlns="c1cb6b8d-ae07-486c-89dd-8b6bc05bffa2" xsi:nil="true"/>
    <NotebookType xmlns="c1cb6b8d-ae07-486c-89dd-8b6bc05bffa2" xsi:nil="true"/>
    <FolderType xmlns="c1cb6b8d-ae07-486c-89dd-8b6bc05bffa2" xsi:nil="true"/>
    <Leaders xmlns="c1cb6b8d-ae07-486c-89dd-8b6bc05bffa2">
      <UserInfo>
        <DisplayName/>
        <AccountId xsi:nil="true"/>
        <AccountType/>
      </UserInfo>
    </Leaders>
  </documentManagement>
</p:properties>
</file>

<file path=customXml/itemProps1.xml><?xml version="1.0" encoding="utf-8"?>
<ds:datastoreItem xmlns:ds="http://schemas.openxmlformats.org/officeDocument/2006/customXml" ds:itemID="{0CBBE69F-5256-49A5-912F-2411165DD3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a135a-322a-4561-9112-e9d36744c0ff"/>
    <ds:schemaRef ds:uri="c1cb6b8d-ae07-486c-89dd-8b6bc05bff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0936DE-ED82-4C9D-B95D-5067927AE8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72D6F6-6185-4C31-B359-5C5158F51196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c1cb6b8d-ae07-486c-89dd-8b6bc05bffa2"/>
    <ds:schemaRef ds:uri="http://purl.org/dc/dcmitype/"/>
    <ds:schemaRef ds:uri="http://schemas.microsoft.com/office/infopath/2007/PartnerControls"/>
    <ds:schemaRef ds:uri="e7ba135a-322a-4561-9112-e9d36744c0ff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187</Words>
  <Application>Microsoft Office PowerPoint</Application>
  <PresentationFormat>Widescreen</PresentationFormat>
  <Paragraphs>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Rights Respecting School</vt:lpstr>
      <vt:lpstr>What have we done?</vt:lpstr>
      <vt:lpstr>Who and How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Rights Respecting School</dc:title>
  <dc:creator>Mark Burgess</dc:creator>
  <cp:lastModifiedBy>Mark Burgess</cp:lastModifiedBy>
  <cp:revision>5</cp:revision>
  <dcterms:created xsi:type="dcterms:W3CDTF">2024-05-14T06:40:30Z</dcterms:created>
  <dcterms:modified xsi:type="dcterms:W3CDTF">2024-05-30T08:43:15Z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0x010100C345CEB083ED6B40BF17C4F870C387F1</vt:lpwstr>
  </property>
</Properties>
</file>