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71" r:id="rId4"/>
  </p:sldMasterIdLst>
  <p:notesMasterIdLst>
    <p:notesMasterId r:id="rId34"/>
  </p:notesMasterIdLst>
  <p:handoutMasterIdLst>
    <p:handoutMasterId r:id="rId35"/>
  </p:handoutMasterIdLst>
  <p:sldIdLst>
    <p:sldId id="349" r:id="rId5"/>
    <p:sldId id="1012" r:id="rId6"/>
    <p:sldId id="295" r:id="rId7"/>
    <p:sldId id="1010" r:id="rId8"/>
    <p:sldId id="415" r:id="rId9"/>
    <p:sldId id="1063" r:id="rId10"/>
    <p:sldId id="595" r:id="rId11"/>
    <p:sldId id="421" r:id="rId12"/>
    <p:sldId id="1013" r:id="rId13"/>
    <p:sldId id="574" r:id="rId14"/>
    <p:sldId id="1014" r:id="rId15"/>
    <p:sldId id="441" r:id="rId16"/>
    <p:sldId id="429" r:id="rId17"/>
    <p:sldId id="600" r:id="rId18"/>
    <p:sldId id="1018" r:id="rId19"/>
    <p:sldId id="427" r:id="rId20"/>
    <p:sldId id="1034" r:id="rId21"/>
    <p:sldId id="1032" r:id="rId22"/>
    <p:sldId id="1007" r:id="rId23"/>
    <p:sldId id="917" r:id="rId24"/>
    <p:sldId id="1022" r:id="rId25"/>
    <p:sldId id="578" r:id="rId26"/>
    <p:sldId id="403" r:id="rId27"/>
    <p:sldId id="407" r:id="rId28"/>
    <p:sldId id="985" r:id="rId29"/>
    <p:sldId id="588" r:id="rId30"/>
    <p:sldId id="1035" r:id="rId31"/>
    <p:sldId id="591" r:id="rId32"/>
    <p:sldId id="594" r:id="rId33"/>
  </p:sldIdLst>
  <p:sldSz cx="9144000" cy="6858000" type="screen4x3"/>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4ECBA"/>
    <a:srgbClr val="009999"/>
    <a:srgbClr val="CCFFFF"/>
    <a:srgbClr val="2727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49" autoAdjust="0"/>
    <p:restoredTop sz="28041" autoAdjust="0"/>
  </p:normalViewPr>
  <p:slideViewPr>
    <p:cSldViewPr>
      <p:cViewPr varScale="1">
        <p:scale>
          <a:sx n="19" d="100"/>
          <a:sy n="19" d="100"/>
        </p:scale>
        <p:origin x="3204" y="12"/>
      </p:cViewPr>
      <p:guideLst>
        <p:guide orient="horz" pos="2160"/>
        <p:guide pos="2880"/>
      </p:guideLst>
    </p:cSldViewPr>
  </p:slideViewPr>
  <p:outlineViewPr>
    <p:cViewPr>
      <p:scale>
        <a:sx n="33" d="100"/>
        <a:sy n="33" d="100"/>
      </p:scale>
      <p:origin x="0" y="-1728"/>
    </p:cViewPr>
  </p:outlineViewPr>
  <p:notesTextViewPr>
    <p:cViewPr>
      <p:scale>
        <a:sx n="3" d="2"/>
        <a:sy n="3" d="2"/>
      </p:scale>
      <p:origin x="0" y="0"/>
    </p:cViewPr>
  </p:notesTextViewPr>
  <p:sorterViewPr>
    <p:cViewPr varScale="1">
      <p:scale>
        <a:sx n="1" d="1"/>
        <a:sy n="1" d="1"/>
      </p:scale>
      <p:origin x="0" y="-8432"/>
    </p:cViewPr>
  </p:sorterViewPr>
  <p:notesViewPr>
    <p:cSldViewPr>
      <p:cViewPr varScale="1">
        <p:scale>
          <a:sx n="49" d="100"/>
          <a:sy n="49" d="100"/>
        </p:scale>
        <p:origin x="2916"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77E567-6AF5-44D7-81BE-2FB9C9AAAC5C}" type="doc">
      <dgm:prSet loTypeId="urn:microsoft.com/office/officeart/2005/8/layout/vList2" loCatId="list" qsTypeId="urn:microsoft.com/office/officeart/2005/8/quickstyle/simple2" qsCatId="simple" csTypeId="urn:microsoft.com/office/officeart/2005/8/colors/colorful2" csCatId="colorful"/>
      <dgm:spPr/>
      <dgm:t>
        <a:bodyPr/>
        <a:lstStyle/>
        <a:p>
          <a:endParaRPr lang="en-US"/>
        </a:p>
      </dgm:t>
    </dgm:pt>
    <dgm:pt modelId="{094C66C2-36F2-4E70-BF32-CF5A919C208A}">
      <dgm:prSet/>
      <dgm:spPr/>
      <dgm:t>
        <a:bodyPr/>
        <a:lstStyle/>
        <a:p>
          <a:r>
            <a:rPr lang="en-GB"/>
            <a:t>1 in 10 (10%) people </a:t>
          </a:r>
          <a:endParaRPr lang="en-US"/>
        </a:p>
      </dgm:t>
    </dgm:pt>
    <dgm:pt modelId="{3586F1AB-A590-4A2C-AE8D-CAC807A50E1F}" type="parTrans" cxnId="{6A459060-76C8-4593-9498-24E4D88EEED9}">
      <dgm:prSet/>
      <dgm:spPr/>
      <dgm:t>
        <a:bodyPr/>
        <a:lstStyle/>
        <a:p>
          <a:endParaRPr lang="en-US"/>
        </a:p>
      </dgm:t>
    </dgm:pt>
    <dgm:pt modelId="{097A169F-2992-4829-A52A-9918E30ED978}" type="sibTrans" cxnId="{6A459060-76C8-4593-9498-24E4D88EEED9}">
      <dgm:prSet/>
      <dgm:spPr/>
      <dgm:t>
        <a:bodyPr/>
        <a:lstStyle/>
        <a:p>
          <a:endParaRPr lang="en-US"/>
        </a:p>
      </dgm:t>
    </dgm:pt>
    <dgm:pt modelId="{37801DDE-A535-421F-A570-8322302BEFA1}">
      <dgm:prSet/>
      <dgm:spPr/>
      <dgm:t>
        <a:bodyPr/>
        <a:lstStyle/>
        <a:p>
          <a:r>
            <a:rPr lang="en-GB"/>
            <a:t>4% with severe literacy difficulties</a:t>
          </a:r>
          <a:endParaRPr lang="en-US"/>
        </a:p>
      </dgm:t>
    </dgm:pt>
    <dgm:pt modelId="{71438E5D-9ABB-4793-A98A-33EDF31C71DC}" type="parTrans" cxnId="{5332F9CD-7C36-49DE-9A1C-256D31ABAEBA}">
      <dgm:prSet/>
      <dgm:spPr/>
      <dgm:t>
        <a:bodyPr/>
        <a:lstStyle/>
        <a:p>
          <a:endParaRPr lang="en-US"/>
        </a:p>
      </dgm:t>
    </dgm:pt>
    <dgm:pt modelId="{3045BF20-AFD6-4231-82B1-D26F525D29C9}" type="sibTrans" cxnId="{5332F9CD-7C36-49DE-9A1C-256D31ABAEBA}">
      <dgm:prSet/>
      <dgm:spPr/>
      <dgm:t>
        <a:bodyPr/>
        <a:lstStyle/>
        <a:p>
          <a:endParaRPr lang="en-US"/>
        </a:p>
      </dgm:t>
    </dgm:pt>
    <dgm:pt modelId="{69CAEA06-6FD5-4F12-83B3-36A8ACDD6009}">
      <dgm:prSet/>
      <dgm:spPr/>
      <dgm:t>
        <a:bodyPr/>
        <a:lstStyle/>
        <a:p>
          <a:r>
            <a:rPr lang="en-GB"/>
            <a:t>Range - from mild to severe</a:t>
          </a:r>
          <a:endParaRPr lang="en-US"/>
        </a:p>
      </dgm:t>
    </dgm:pt>
    <dgm:pt modelId="{8FE8DB5D-0310-414F-9BF8-43DF83675C39}" type="parTrans" cxnId="{14FB57A2-1CA0-4B0A-A126-5FA8A13DD6D6}">
      <dgm:prSet/>
      <dgm:spPr/>
      <dgm:t>
        <a:bodyPr/>
        <a:lstStyle/>
        <a:p>
          <a:endParaRPr lang="en-US"/>
        </a:p>
      </dgm:t>
    </dgm:pt>
    <dgm:pt modelId="{BF474FA9-7BF3-4584-8D4B-C9C63BDEEDD4}" type="sibTrans" cxnId="{14FB57A2-1CA0-4B0A-A126-5FA8A13DD6D6}">
      <dgm:prSet/>
      <dgm:spPr/>
      <dgm:t>
        <a:bodyPr/>
        <a:lstStyle/>
        <a:p>
          <a:endParaRPr lang="en-US"/>
        </a:p>
      </dgm:t>
    </dgm:pt>
    <dgm:pt modelId="{87296C6F-1F77-4585-ACFA-21DE1EB49B8D}">
      <dgm:prSet/>
      <dgm:spPr/>
      <dgm:t>
        <a:bodyPr/>
        <a:lstStyle/>
        <a:p>
          <a:r>
            <a:rPr lang="en-GB"/>
            <a:t>All cognitive abilities</a:t>
          </a:r>
          <a:endParaRPr lang="en-US"/>
        </a:p>
      </dgm:t>
    </dgm:pt>
    <dgm:pt modelId="{B3228F3A-6442-471B-BBC0-2730CEA47971}" type="parTrans" cxnId="{5EE0AE32-F0F2-46E8-8729-7C5122287438}">
      <dgm:prSet/>
      <dgm:spPr/>
      <dgm:t>
        <a:bodyPr/>
        <a:lstStyle/>
        <a:p>
          <a:endParaRPr lang="en-US"/>
        </a:p>
      </dgm:t>
    </dgm:pt>
    <dgm:pt modelId="{0D705F0C-F164-40DF-B5F7-501DCA4041AA}" type="sibTrans" cxnId="{5EE0AE32-F0F2-46E8-8729-7C5122287438}">
      <dgm:prSet/>
      <dgm:spPr/>
      <dgm:t>
        <a:bodyPr/>
        <a:lstStyle/>
        <a:p>
          <a:endParaRPr lang="en-US"/>
        </a:p>
      </dgm:t>
    </dgm:pt>
    <dgm:pt modelId="{D81AC407-9D60-4642-A3F4-404A20F3C299}">
      <dgm:prSet/>
      <dgm:spPr/>
      <dgm:t>
        <a:bodyPr/>
        <a:lstStyle/>
        <a:p>
          <a:r>
            <a:rPr lang="en-GB"/>
            <a:t>Assessment is a </a:t>
          </a:r>
          <a:r>
            <a:rPr lang="en-GB" b="1"/>
            <a:t>PROCESS</a:t>
          </a:r>
          <a:endParaRPr lang="en-US"/>
        </a:p>
      </dgm:t>
    </dgm:pt>
    <dgm:pt modelId="{70F42419-BCAA-4DAB-8E3A-B77B1B13640F}" type="parTrans" cxnId="{0B5019E9-4ED5-4257-9B41-30F351D2CEDB}">
      <dgm:prSet/>
      <dgm:spPr/>
      <dgm:t>
        <a:bodyPr/>
        <a:lstStyle/>
        <a:p>
          <a:endParaRPr lang="en-US"/>
        </a:p>
      </dgm:t>
    </dgm:pt>
    <dgm:pt modelId="{B862990D-793D-4087-A248-8F148337D63C}" type="sibTrans" cxnId="{0B5019E9-4ED5-4257-9B41-30F351D2CEDB}">
      <dgm:prSet/>
      <dgm:spPr/>
      <dgm:t>
        <a:bodyPr/>
        <a:lstStyle/>
        <a:p>
          <a:endParaRPr lang="en-US"/>
        </a:p>
      </dgm:t>
    </dgm:pt>
    <dgm:pt modelId="{7C139C0D-A0E1-4ECA-B8AD-B20FDC19B2CD}" type="pres">
      <dgm:prSet presAssocID="{FC77E567-6AF5-44D7-81BE-2FB9C9AAAC5C}" presName="linear" presStyleCnt="0">
        <dgm:presLayoutVars>
          <dgm:animLvl val="lvl"/>
          <dgm:resizeHandles val="exact"/>
        </dgm:presLayoutVars>
      </dgm:prSet>
      <dgm:spPr/>
    </dgm:pt>
    <dgm:pt modelId="{103C4284-1E8C-4E30-AEE8-F6D2245642A4}" type="pres">
      <dgm:prSet presAssocID="{094C66C2-36F2-4E70-BF32-CF5A919C208A}" presName="parentText" presStyleLbl="node1" presStyleIdx="0" presStyleCnt="5">
        <dgm:presLayoutVars>
          <dgm:chMax val="0"/>
          <dgm:bulletEnabled val="1"/>
        </dgm:presLayoutVars>
      </dgm:prSet>
      <dgm:spPr/>
    </dgm:pt>
    <dgm:pt modelId="{EA508293-1E3F-4D07-BA86-351FE14B597C}" type="pres">
      <dgm:prSet presAssocID="{097A169F-2992-4829-A52A-9918E30ED978}" presName="spacer" presStyleCnt="0"/>
      <dgm:spPr/>
    </dgm:pt>
    <dgm:pt modelId="{DD1553AC-C117-484A-B5EF-5C774B29B55D}" type="pres">
      <dgm:prSet presAssocID="{37801DDE-A535-421F-A570-8322302BEFA1}" presName="parentText" presStyleLbl="node1" presStyleIdx="1" presStyleCnt="5">
        <dgm:presLayoutVars>
          <dgm:chMax val="0"/>
          <dgm:bulletEnabled val="1"/>
        </dgm:presLayoutVars>
      </dgm:prSet>
      <dgm:spPr/>
    </dgm:pt>
    <dgm:pt modelId="{8EF871CD-A3E0-47AA-AECE-9E49009F8991}" type="pres">
      <dgm:prSet presAssocID="{3045BF20-AFD6-4231-82B1-D26F525D29C9}" presName="spacer" presStyleCnt="0"/>
      <dgm:spPr/>
    </dgm:pt>
    <dgm:pt modelId="{A304ADB4-AA0B-4597-B63B-5142E0A42E37}" type="pres">
      <dgm:prSet presAssocID="{69CAEA06-6FD5-4F12-83B3-36A8ACDD6009}" presName="parentText" presStyleLbl="node1" presStyleIdx="2" presStyleCnt="5">
        <dgm:presLayoutVars>
          <dgm:chMax val="0"/>
          <dgm:bulletEnabled val="1"/>
        </dgm:presLayoutVars>
      </dgm:prSet>
      <dgm:spPr/>
    </dgm:pt>
    <dgm:pt modelId="{C0D4DA76-78FD-447F-BB1F-4A85A08BA7CF}" type="pres">
      <dgm:prSet presAssocID="{BF474FA9-7BF3-4584-8D4B-C9C63BDEEDD4}" presName="spacer" presStyleCnt="0"/>
      <dgm:spPr/>
    </dgm:pt>
    <dgm:pt modelId="{EDDCB4F0-39EE-447E-BDF0-CF88755BE02E}" type="pres">
      <dgm:prSet presAssocID="{87296C6F-1F77-4585-ACFA-21DE1EB49B8D}" presName="parentText" presStyleLbl="node1" presStyleIdx="3" presStyleCnt="5">
        <dgm:presLayoutVars>
          <dgm:chMax val="0"/>
          <dgm:bulletEnabled val="1"/>
        </dgm:presLayoutVars>
      </dgm:prSet>
      <dgm:spPr/>
    </dgm:pt>
    <dgm:pt modelId="{4BB6E538-0A23-471B-87AC-C9B4F2A5112D}" type="pres">
      <dgm:prSet presAssocID="{0D705F0C-F164-40DF-B5F7-501DCA4041AA}" presName="spacer" presStyleCnt="0"/>
      <dgm:spPr/>
    </dgm:pt>
    <dgm:pt modelId="{2CBA2871-0435-4DBB-AAAF-083CB7563DAA}" type="pres">
      <dgm:prSet presAssocID="{D81AC407-9D60-4642-A3F4-404A20F3C299}" presName="parentText" presStyleLbl="node1" presStyleIdx="4" presStyleCnt="5">
        <dgm:presLayoutVars>
          <dgm:chMax val="0"/>
          <dgm:bulletEnabled val="1"/>
        </dgm:presLayoutVars>
      </dgm:prSet>
      <dgm:spPr/>
    </dgm:pt>
  </dgm:ptLst>
  <dgm:cxnLst>
    <dgm:cxn modelId="{E9733B12-603A-497F-8484-7C06F0CA1F07}" type="presOf" srcId="{37801DDE-A535-421F-A570-8322302BEFA1}" destId="{DD1553AC-C117-484A-B5EF-5C774B29B55D}" srcOrd="0" destOrd="0" presId="urn:microsoft.com/office/officeart/2005/8/layout/vList2"/>
    <dgm:cxn modelId="{43934C27-1184-4135-B4B1-B21F5E4BA5A9}" type="presOf" srcId="{87296C6F-1F77-4585-ACFA-21DE1EB49B8D}" destId="{EDDCB4F0-39EE-447E-BDF0-CF88755BE02E}" srcOrd="0" destOrd="0" presId="urn:microsoft.com/office/officeart/2005/8/layout/vList2"/>
    <dgm:cxn modelId="{5EE0AE32-F0F2-46E8-8729-7C5122287438}" srcId="{FC77E567-6AF5-44D7-81BE-2FB9C9AAAC5C}" destId="{87296C6F-1F77-4585-ACFA-21DE1EB49B8D}" srcOrd="3" destOrd="0" parTransId="{B3228F3A-6442-471B-BBC0-2730CEA47971}" sibTransId="{0D705F0C-F164-40DF-B5F7-501DCA4041AA}"/>
    <dgm:cxn modelId="{6A459060-76C8-4593-9498-24E4D88EEED9}" srcId="{FC77E567-6AF5-44D7-81BE-2FB9C9AAAC5C}" destId="{094C66C2-36F2-4E70-BF32-CF5A919C208A}" srcOrd="0" destOrd="0" parTransId="{3586F1AB-A590-4A2C-AE8D-CAC807A50E1F}" sibTransId="{097A169F-2992-4829-A52A-9918E30ED978}"/>
    <dgm:cxn modelId="{AB31C44A-C38B-47D6-95B9-05EBAE449992}" type="presOf" srcId="{094C66C2-36F2-4E70-BF32-CF5A919C208A}" destId="{103C4284-1E8C-4E30-AEE8-F6D2245642A4}" srcOrd="0" destOrd="0" presId="urn:microsoft.com/office/officeart/2005/8/layout/vList2"/>
    <dgm:cxn modelId="{7E20B95A-8228-42C2-ABE2-E4172321D17A}" type="presOf" srcId="{69CAEA06-6FD5-4F12-83B3-36A8ACDD6009}" destId="{A304ADB4-AA0B-4597-B63B-5142E0A42E37}" srcOrd="0" destOrd="0" presId="urn:microsoft.com/office/officeart/2005/8/layout/vList2"/>
    <dgm:cxn modelId="{1651E98D-AAED-400A-A8C6-68A640108BFD}" type="presOf" srcId="{D81AC407-9D60-4642-A3F4-404A20F3C299}" destId="{2CBA2871-0435-4DBB-AAAF-083CB7563DAA}" srcOrd="0" destOrd="0" presId="urn:microsoft.com/office/officeart/2005/8/layout/vList2"/>
    <dgm:cxn modelId="{14FB57A2-1CA0-4B0A-A126-5FA8A13DD6D6}" srcId="{FC77E567-6AF5-44D7-81BE-2FB9C9AAAC5C}" destId="{69CAEA06-6FD5-4F12-83B3-36A8ACDD6009}" srcOrd="2" destOrd="0" parTransId="{8FE8DB5D-0310-414F-9BF8-43DF83675C39}" sibTransId="{BF474FA9-7BF3-4584-8D4B-C9C63BDEEDD4}"/>
    <dgm:cxn modelId="{23D5E7CD-6A05-4EAF-B5AE-7ACE69D69107}" type="presOf" srcId="{FC77E567-6AF5-44D7-81BE-2FB9C9AAAC5C}" destId="{7C139C0D-A0E1-4ECA-B8AD-B20FDC19B2CD}" srcOrd="0" destOrd="0" presId="urn:microsoft.com/office/officeart/2005/8/layout/vList2"/>
    <dgm:cxn modelId="{5332F9CD-7C36-49DE-9A1C-256D31ABAEBA}" srcId="{FC77E567-6AF5-44D7-81BE-2FB9C9AAAC5C}" destId="{37801DDE-A535-421F-A570-8322302BEFA1}" srcOrd="1" destOrd="0" parTransId="{71438E5D-9ABB-4793-A98A-33EDF31C71DC}" sibTransId="{3045BF20-AFD6-4231-82B1-D26F525D29C9}"/>
    <dgm:cxn modelId="{0B5019E9-4ED5-4257-9B41-30F351D2CEDB}" srcId="{FC77E567-6AF5-44D7-81BE-2FB9C9AAAC5C}" destId="{D81AC407-9D60-4642-A3F4-404A20F3C299}" srcOrd="4" destOrd="0" parTransId="{70F42419-BCAA-4DAB-8E3A-B77B1B13640F}" sibTransId="{B862990D-793D-4087-A248-8F148337D63C}"/>
    <dgm:cxn modelId="{60C0FB98-BE23-4C5D-BEBB-989D89F7761F}" type="presParOf" srcId="{7C139C0D-A0E1-4ECA-B8AD-B20FDC19B2CD}" destId="{103C4284-1E8C-4E30-AEE8-F6D2245642A4}" srcOrd="0" destOrd="0" presId="urn:microsoft.com/office/officeart/2005/8/layout/vList2"/>
    <dgm:cxn modelId="{9AB43D27-AA23-442E-AFA6-4C5BAE789340}" type="presParOf" srcId="{7C139C0D-A0E1-4ECA-B8AD-B20FDC19B2CD}" destId="{EA508293-1E3F-4D07-BA86-351FE14B597C}" srcOrd="1" destOrd="0" presId="urn:microsoft.com/office/officeart/2005/8/layout/vList2"/>
    <dgm:cxn modelId="{962A627C-2E13-412D-A4CE-23CC5CA21DEF}" type="presParOf" srcId="{7C139C0D-A0E1-4ECA-B8AD-B20FDC19B2CD}" destId="{DD1553AC-C117-484A-B5EF-5C774B29B55D}" srcOrd="2" destOrd="0" presId="urn:microsoft.com/office/officeart/2005/8/layout/vList2"/>
    <dgm:cxn modelId="{0485220E-4CD3-4ECA-8A42-5FA3C4870A71}" type="presParOf" srcId="{7C139C0D-A0E1-4ECA-B8AD-B20FDC19B2CD}" destId="{8EF871CD-A3E0-47AA-AECE-9E49009F8991}" srcOrd="3" destOrd="0" presId="urn:microsoft.com/office/officeart/2005/8/layout/vList2"/>
    <dgm:cxn modelId="{B939A61F-1B5B-4153-95D0-F44AE757631D}" type="presParOf" srcId="{7C139C0D-A0E1-4ECA-B8AD-B20FDC19B2CD}" destId="{A304ADB4-AA0B-4597-B63B-5142E0A42E37}" srcOrd="4" destOrd="0" presId="urn:microsoft.com/office/officeart/2005/8/layout/vList2"/>
    <dgm:cxn modelId="{84EC5D13-4752-4B56-BC6C-4C2CCED15AFB}" type="presParOf" srcId="{7C139C0D-A0E1-4ECA-B8AD-B20FDC19B2CD}" destId="{C0D4DA76-78FD-447F-BB1F-4A85A08BA7CF}" srcOrd="5" destOrd="0" presId="urn:microsoft.com/office/officeart/2005/8/layout/vList2"/>
    <dgm:cxn modelId="{C983B197-98B1-42A5-BC38-6D65C3FFCA13}" type="presParOf" srcId="{7C139C0D-A0E1-4ECA-B8AD-B20FDC19B2CD}" destId="{EDDCB4F0-39EE-447E-BDF0-CF88755BE02E}" srcOrd="6" destOrd="0" presId="urn:microsoft.com/office/officeart/2005/8/layout/vList2"/>
    <dgm:cxn modelId="{5F3FDA6E-2415-45AB-BACB-68C88D92DC2C}" type="presParOf" srcId="{7C139C0D-A0E1-4ECA-B8AD-B20FDC19B2CD}" destId="{4BB6E538-0A23-471B-87AC-C9B4F2A5112D}" srcOrd="7" destOrd="0" presId="urn:microsoft.com/office/officeart/2005/8/layout/vList2"/>
    <dgm:cxn modelId="{E93BB6A4-8E7A-435C-AA14-51F597660479}" type="presParOf" srcId="{7C139C0D-A0E1-4ECA-B8AD-B20FDC19B2CD}" destId="{2CBA2871-0435-4DBB-AAAF-083CB7563DAA}"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6BB6F2-EF23-4A64-83E7-99BF43D3568B}"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E153AEC3-5620-4154-BB33-AC234BD11284}">
      <dgm:prSet>
        <dgm:style>
          <a:lnRef idx="1">
            <a:schemeClr val="accent1"/>
          </a:lnRef>
          <a:fillRef idx="2">
            <a:schemeClr val="accent1"/>
          </a:fillRef>
          <a:effectRef idx="1">
            <a:schemeClr val="accent1"/>
          </a:effectRef>
          <a:fontRef idx="minor">
            <a:schemeClr val="dk1"/>
          </a:fontRef>
        </dgm:style>
      </dgm:prSet>
      <dgm:spPr/>
      <dgm:t>
        <a:bodyPr/>
        <a:lstStyle/>
        <a:p>
          <a:r>
            <a:rPr lang="en-GB" b="1" dirty="0">
              <a:solidFill>
                <a:schemeClr val="tx1"/>
              </a:solidFill>
            </a:rPr>
            <a:t>See the bigger picture</a:t>
          </a:r>
          <a:endParaRPr lang="en-US" b="1" dirty="0">
            <a:solidFill>
              <a:schemeClr val="tx1"/>
            </a:solidFill>
          </a:endParaRPr>
        </a:p>
      </dgm:t>
    </dgm:pt>
    <dgm:pt modelId="{5E36F563-486A-4E1A-A9B3-945DA34CF1CD}" type="parTrans" cxnId="{B40065FB-D6E9-495C-9F57-8E31254734D0}">
      <dgm:prSet/>
      <dgm:spPr/>
      <dgm:t>
        <a:bodyPr/>
        <a:lstStyle/>
        <a:p>
          <a:endParaRPr lang="en-US"/>
        </a:p>
      </dgm:t>
    </dgm:pt>
    <dgm:pt modelId="{CC98BE47-E6C4-4683-B65F-2C283FEE638D}" type="sibTrans" cxnId="{B40065FB-D6E9-495C-9F57-8E31254734D0}">
      <dgm:prSet/>
      <dgm:spPr/>
      <dgm:t>
        <a:bodyPr/>
        <a:lstStyle/>
        <a:p>
          <a:endParaRPr lang="en-US"/>
        </a:p>
      </dgm:t>
    </dgm:pt>
    <dgm:pt modelId="{ED37129E-5AB5-4203-B0C9-E227840927BC}">
      <dgm:prSet>
        <dgm:style>
          <a:lnRef idx="1">
            <a:schemeClr val="accent1"/>
          </a:lnRef>
          <a:fillRef idx="2">
            <a:schemeClr val="accent1"/>
          </a:fillRef>
          <a:effectRef idx="1">
            <a:schemeClr val="accent1"/>
          </a:effectRef>
          <a:fontRef idx="minor">
            <a:schemeClr val="dk1"/>
          </a:fontRef>
        </dgm:style>
      </dgm:prSet>
      <dgm:spPr/>
      <dgm:t>
        <a:bodyPr/>
        <a:lstStyle/>
        <a:p>
          <a:r>
            <a:rPr lang="en-GB" b="1" dirty="0">
              <a:solidFill>
                <a:schemeClr val="tx1"/>
              </a:solidFill>
            </a:rPr>
            <a:t>Highly creative</a:t>
          </a:r>
          <a:endParaRPr lang="en-US" b="1" dirty="0">
            <a:solidFill>
              <a:schemeClr val="tx1"/>
            </a:solidFill>
          </a:endParaRPr>
        </a:p>
      </dgm:t>
    </dgm:pt>
    <dgm:pt modelId="{F63EAB06-43AA-4AD0-BEA0-8F58DB151AF9}" type="parTrans" cxnId="{787D7FA3-1DA0-4E97-ACD3-6C156EA48843}">
      <dgm:prSet/>
      <dgm:spPr/>
      <dgm:t>
        <a:bodyPr/>
        <a:lstStyle/>
        <a:p>
          <a:endParaRPr lang="en-US"/>
        </a:p>
      </dgm:t>
    </dgm:pt>
    <dgm:pt modelId="{4788616E-FD19-4B18-A5C6-B1636BBCF8A3}" type="sibTrans" cxnId="{787D7FA3-1DA0-4E97-ACD3-6C156EA48843}">
      <dgm:prSet/>
      <dgm:spPr/>
      <dgm:t>
        <a:bodyPr/>
        <a:lstStyle/>
        <a:p>
          <a:endParaRPr lang="en-US"/>
        </a:p>
      </dgm:t>
    </dgm:pt>
    <dgm:pt modelId="{EAACD865-EE0D-47C2-B665-C1CA848335FA}">
      <dgm:prSet>
        <dgm:style>
          <a:lnRef idx="1">
            <a:schemeClr val="accent1"/>
          </a:lnRef>
          <a:fillRef idx="2">
            <a:schemeClr val="accent1"/>
          </a:fillRef>
          <a:effectRef idx="1">
            <a:schemeClr val="accent1"/>
          </a:effectRef>
          <a:fontRef idx="minor">
            <a:schemeClr val="dk1"/>
          </a:fontRef>
        </dgm:style>
      </dgm:prSet>
      <dgm:spPr/>
      <dgm:t>
        <a:bodyPr/>
        <a:lstStyle/>
        <a:p>
          <a:r>
            <a:rPr lang="en-GB" b="1">
              <a:solidFill>
                <a:schemeClr val="tx1"/>
              </a:solidFill>
            </a:rPr>
            <a:t>Enjoys and good at practical tasks</a:t>
          </a:r>
          <a:endParaRPr lang="en-US" b="1">
            <a:solidFill>
              <a:schemeClr val="tx1"/>
            </a:solidFill>
          </a:endParaRPr>
        </a:p>
      </dgm:t>
    </dgm:pt>
    <dgm:pt modelId="{FC91481C-348E-4364-A190-E0E7D021BB1B}" type="parTrans" cxnId="{79DCDE21-AA75-4ACD-B6ED-B01DB6E3C540}">
      <dgm:prSet/>
      <dgm:spPr/>
      <dgm:t>
        <a:bodyPr/>
        <a:lstStyle/>
        <a:p>
          <a:endParaRPr lang="en-US"/>
        </a:p>
      </dgm:t>
    </dgm:pt>
    <dgm:pt modelId="{B303FC3C-A014-4C20-BC68-809E162EC7DF}" type="sibTrans" cxnId="{79DCDE21-AA75-4ACD-B6ED-B01DB6E3C540}">
      <dgm:prSet/>
      <dgm:spPr/>
      <dgm:t>
        <a:bodyPr/>
        <a:lstStyle/>
        <a:p>
          <a:endParaRPr lang="en-US"/>
        </a:p>
      </dgm:t>
    </dgm:pt>
    <dgm:pt modelId="{DD6AF189-CC3A-455E-B830-515666C2BA66}">
      <dgm:prSet>
        <dgm:style>
          <a:lnRef idx="1">
            <a:schemeClr val="accent1"/>
          </a:lnRef>
          <a:fillRef idx="2">
            <a:schemeClr val="accent1"/>
          </a:fillRef>
          <a:effectRef idx="1">
            <a:schemeClr val="accent1"/>
          </a:effectRef>
          <a:fontRef idx="minor">
            <a:schemeClr val="dk1"/>
          </a:fontRef>
        </dgm:style>
      </dgm:prSet>
      <dgm:spPr/>
      <dgm:t>
        <a:bodyPr/>
        <a:lstStyle/>
        <a:p>
          <a:r>
            <a:rPr lang="en-GB" b="1">
              <a:solidFill>
                <a:schemeClr val="tx1"/>
              </a:solidFill>
            </a:rPr>
            <a:t>Picture Thinkers</a:t>
          </a:r>
          <a:endParaRPr lang="en-US" b="1">
            <a:solidFill>
              <a:schemeClr val="tx1"/>
            </a:solidFill>
          </a:endParaRPr>
        </a:p>
      </dgm:t>
    </dgm:pt>
    <dgm:pt modelId="{8C839283-FA83-40DC-AC6B-DC954C85F259}" type="parTrans" cxnId="{137B49D7-2A05-494B-B1D4-F7F5E113ECE4}">
      <dgm:prSet/>
      <dgm:spPr/>
      <dgm:t>
        <a:bodyPr/>
        <a:lstStyle/>
        <a:p>
          <a:endParaRPr lang="en-US"/>
        </a:p>
      </dgm:t>
    </dgm:pt>
    <dgm:pt modelId="{6096C975-8127-4260-932A-4475DC586D1A}" type="sibTrans" cxnId="{137B49D7-2A05-494B-B1D4-F7F5E113ECE4}">
      <dgm:prSet/>
      <dgm:spPr/>
      <dgm:t>
        <a:bodyPr/>
        <a:lstStyle/>
        <a:p>
          <a:endParaRPr lang="en-US"/>
        </a:p>
      </dgm:t>
    </dgm:pt>
    <dgm:pt modelId="{0593D3F8-C44A-4980-89AD-88B47E5890F8}">
      <dgm:prSet>
        <dgm:style>
          <a:lnRef idx="1">
            <a:schemeClr val="accent1"/>
          </a:lnRef>
          <a:fillRef idx="2">
            <a:schemeClr val="accent1"/>
          </a:fillRef>
          <a:effectRef idx="1">
            <a:schemeClr val="accent1"/>
          </a:effectRef>
          <a:fontRef idx="minor">
            <a:schemeClr val="dk1"/>
          </a:fontRef>
        </dgm:style>
      </dgm:prSet>
      <dgm:spPr/>
      <dgm:t>
        <a:bodyPr/>
        <a:lstStyle/>
        <a:p>
          <a:r>
            <a:rPr lang="en-GB" b="1">
              <a:solidFill>
                <a:schemeClr val="tx1"/>
              </a:solidFill>
            </a:rPr>
            <a:t>Problem solvers</a:t>
          </a:r>
          <a:endParaRPr lang="en-US" b="1">
            <a:solidFill>
              <a:schemeClr val="tx1"/>
            </a:solidFill>
          </a:endParaRPr>
        </a:p>
      </dgm:t>
    </dgm:pt>
    <dgm:pt modelId="{A7EFC481-35EE-40DD-A05A-E6D145DB53D6}" type="parTrans" cxnId="{5FE58800-D802-4192-9E80-243FC3E31595}">
      <dgm:prSet/>
      <dgm:spPr/>
      <dgm:t>
        <a:bodyPr/>
        <a:lstStyle/>
        <a:p>
          <a:endParaRPr lang="en-US"/>
        </a:p>
      </dgm:t>
    </dgm:pt>
    <dgm:pt modelId="{7388B0A6-B8E6-4D5B-B6BE-76351F0AA531}" type="sibTrans" cxnId="{5FE58800-D802-4192-9E80-243FC3E31595}">
      <dgm:prSet/>
      <dgm:spPr/>
      <dgm:t>
        <a:bodyPr/>
        <a:lstStyle/>
        <a:p>
          <a:endParaRPr lang="en-US"/>
        </a:p>
      </dgm:t>
    </dgm:pt>
    <dgm:pt modelId="{A1E22DE7-2F69-4406-8131-B8831C8C3802}">
      <dgm:prSet>
        <dgm:style>
          <a:lnRef idx="1">
            <a:schemeClr val="accent1"/>
          </a:lnRef>
          <a:fillRef idx="2">
            <a:schemeClr val="accent1"/>
          </a:fillRef>
          <a:effectRef idx="1">
            <a:schemeClr val="accent1"/>
          </a:effectRef>
          <a:fontRef idx="minor">
            <a:schemeClr val="dk1"/>
          </a:fontRef>
        </dgm:style>
      </dgm:prSet>
      <dgm:spPr/>
      <dgm:t>
        <a:bodyPr/>
        <a:lstStyle/>
        <a:p>
          <a:r>
            <a:rPr lang="en-GB" b="1">
              <a:solidFill>
                <a:schemeClr val="tx1"/>
              </a:solidFill>
            </a:rPr>
            <a:t>Improved pattern recognition</a:t>
          </a:r>
          <a:endParaRPr lang="en-US" b="1">
            <a:solidFill>
              <a:schemeClr val="tx1"/>
            </a:solidFill>
          </a:endParaRPr>
        </a:p>
      </dgm:t>
    </dgm:pt>
    <dgm:pt modelId="{64E4EC31-F99D-4A8C-8DF8-A4D1BF1B1855}" type="parTrans" cxnId="{2C4A8E1C-3751-4B44-B695-95E05CD466E7}">
      <dgm:prSet/>
      <dgm:spPr/>
      <dgm:t>
        <a:bodyPr/>
        <a:lstStyle/>
        <a:p>
          <a:endParaRPr lang="en-US"/>
        </a:p>
      </dgm:t>
    </dgm:pt>
    <dgm:pt modelId="{A1F53C83-2DC7-4458-9B6B-020F87789B24}" type="sibTrans" cxnId="{2C4A8E1C-3751-4B44-B695-95E05CD466E7}">
      <dgm:prSet/>
      <dgm:spPr/>
      <dgm:t>
        <a:bodyPr/>
        <a:lstStyle/>
        <a:p>
          <a:endParaRPr lang="en-US"/>
        </a:p>
      </dgm:t>
    </dgm:pt>
    <dgm:pt modelId="{59D4EE05-BB0C-4F91-8B9A-D7D39677C54F}">
      <dgm:prSet>
        <dgm:style>
          <a:lnRef idx="1">
            <a:schemeClr val="accent1"/>
          </a:lnRef>
          <a:fillRef idx="2">
            <a:schemeClr val="accent1"/>
          </a:fillRef>
          <a:effectRef idx="1">
            <a:schemeClr val="accent1"/>
          </a:effectRef>
          <a:fontRef idx="minor">
            <a:schemeClr val="dk1"/>
          </a:fontRef>
        </dgm:style>
      </dgm:prSet>
      <dgm:spPr/>
      <dgm:t>
        <a:bodyPr/>
        <a:lstStyle/>
        <a:p>
          <a:r>
            <a:rPr lang="en-GB" b="1" dirty="0">
              <a:solidFill>
                <a:schemeClr val="tx1"/>
              </a:solidFill>
            </a:rPr>
            <a:t>Good spatial knowledge</a:t>
          </a:r>
          <a:endParaRPr lang="en-US" b="1" dirty="0">
            <a:solidFill>
              <a:schemeClr val="tx1"/>
            </a:solidFill>
          </a:endParaRPr>
        </a:p>
      </dgm:t>
    </dgm:pt>
    <dgm:pt modelId="{6E6EF2E5-C167-4D2D-BB72-19813ECC0685}" type="parTrans" cxnId="{A2E600B6-9A83-4172-9854-55662A2461D9}">
      <dgm:prSet/>
      <dgm:spPr/>
      <dgm:t>
        <a:bodyPr/>
        <a:lstStyle/>
        <a:p>
          <a:endParaRPr lang="en-US"/>
        </a:p>
      </dgm:t>
    </dgm:pt>
    <dgm:pt modelId="{70E89A97-3E87-4DB5-9C2F-C25C682AF091}" type="sibTrans" cxnId="{A2E600B6-9A83-4172-9854-55662A2461D9}">
      <dgm:prSet/>
      <dgm:spPr/>
      <dgm:t>
        <a:bodyPr/>
        <a:lstStyle/>
        <a:p>
          <a:endParaRPr lang="en-US"/>
        </a:p>
      </dgm:t>
    </dgm:pt>
    <dgm:pt modelId="{DC4FE30D-C14A-464E-8D46-8AF32F79C014}">
      <dgm:prSet>
        <dgm:style>
          <a:lnRef idx="1">
            <a:schemeClr val="accent1"/>
          </a:lnRef>
          <a:fillRef idx="2">
            <a:schemeClr val="accent1"/>
          </a:fillRef>
          <a:effectRef idx="1">
            <a:schemeClr val="accent1"/>
          </a:effectRef>
          <a:fontRef idx="minor">
            <a:schemeClr val="dk1"/>
          </a:fontRef>
        </dgm:style>
      </dgm:prSet>
      <dgm:spPr/>
      <dgm:t>
        <a:bodyPr/>
        <a:lstStyle/>
        <a:p>
          <a:r>
            <a:rPr lang="en-GB" b="1">
              <a:solidFill>
                <a:schemeClr val="tx1"/>
              </a:solidFill>
            </a:rPr>
            <a:t>Good verbally</a:t>
          </a:r>
          <a:endParaRPr lang="en-US" b="1">
            <a:solidFill>
              <a:schemeClr val="tx1"/>
            </a:solidFill>
          </a:endParaRPr>
        </a:p>
      </dgm:t>
    </dgm:pt>
    <dgm:pt modelId="{A6273F72-15C7-460F-9BEF-45B0C98B368C}" type="parTrans" cxnId="{4CF6270F-44F9-4191-A434-E348801EFB07}">
      <dgm:prSet/>
      <dgm:spPr/>
      <dgm:t>
        <a:bodyPr/>
        <a:lstStyle/>
        <a:p>
          <a:endParaRPr lang="en-US"/>
        </a:p>
      </dgm:t>
    </dgm:pt>
    <dgm:pt modelId="{5FE6530F-B2CC-4519-85E0-7B5C0E9584EE}" type="sibTrans" cxnId="{4CF6270F-44F9-4191-A434-E348801EFB07}">
      <dgm:prSet/>
      <dgm:spPr/>
      <dgm:t>
        <a:bodyPr/>
        <a:lstStyle/>
        <a:p>
          <a:endParaRPr lang="en-US"/>
        </a:p>
      </dgm:t>
    </dgm:pt>
    <dgm:pt modelId="{61B21883-0159-42B1-903E-D9F3C0EF520E}">
      <dgm:prSet>
        <dgm:style>
          <a:lnRef idx="1">
            <a:schemeClr val="accent1"/>
          </a:lnRef>
          <a:fillRef idx="2">
            <a:schemeClr val="accent1"/>
          </a:fillRef>
          <a:effectRef idx="1">
            <a:schemeClr val="accent1"/>
          </a:effectRef>
          <a:fontRef idx="minor">
            <a:schemeClr val="dk1"/>
          </a:fontRef>
        </dgm:style>
      </dgm:prSet>
      <dgm:spPr/>
      <dgm:t>
        <a:bodyPr/>
        <a:lstStyle/>
        <a:p>
          <a:r>
            <a:rPr lang="en-GB" b="1" dirty="0">
              <a:solidFill>
                <a:schemeClr val="tx1"/>
              </a:solidFill>
            </a:rPr>
            <a:t>Strong visual thinkers</a:t>
          </a:r>
          <a:endParaRPr lang="en-US" b="1" dirty="0">
            <a:solidFill>
              <a:schemeClr val="tx1"/>
            </a:solidFill>
          </a:endParaRPr>
        </a:p>
      </dgm:t>
    </dgm:pt>
    <dgm:pt modelId="{5F239818-9554-4C5D-B306-1ED9C9886EDC}" type="parTrans" cxnId="{CD47DC10-B347-4666-9005-2689F873CFA5}">
      <dgm:prSet/>
      <dgm:spPr/>
      <dgm:t>
        <a:bodyPr/>
        <a:lstStyle/>
        <a:p>
          <a:endParaRPr lang="en-US"/>
        </a:p>
      </dgm:t>
    </dgm:pt>
    <dgm:pt modelId="{F132232C-6959-4732-B5CA-E008BE3E9598}" type="sibTrans" cxnId="{CD47DC10-B347-4666-9005-2689F873CFA5}">
      <dgm:prSet/>
      <dgm:spPr/>
      <dgm:t>
        <a:bodyPr/>
        <a:lstStyle/>
        <a:p>
          <a:endParaRPr lang="en-US"/>
        </a:p>
      </dgm:t>
    </dgm:pt>
    <dgm:pt modelId="{9DEB9DEC-9779-452F-B214-6C914689A9FE}">
      <dgm:prSet>
        <dgm:style>
          <a:lnRef idx="1">
            <a:schemeClr val="accent1"/>
          </a:lnRef>
          <a:fillRef idx="2">
            <a:schemeClr val="accent1"/>
          </a:fillRef>
          <a:effectRef idx="1">
            <a:schemeClr val="accent1"/>
          </a:effectRef>
          <a:fontRef idx="minor">
            <a:schemeClr val="dk1"/>
          </a:fontRef>
        </dgm:style>
      </dgm:prSet>
      <dgm:spPr/>
      <dgm:t>
        <a:bodyPr/>
        <a:lstStyle/>
        <a:p>
          <a:r>
            <a:rPr lang="en-GB" b="1">
              <a:solidFill>
                <a:schemeClr val="tx1"/>
              </a:solidFill>
            </a:rPr>
            <a:t>Business entrepreneurs</a:t>
          </a:r>
          <a:endParaRPr lang="en-US" b="1">
            <a:solidFill>
              <a:schemeClr val="tx1"/>
            </a:solidFill>
          </a:endParaRPr>
        </a:p>
      </dgm:t>
    </dgm:pt>
    <dgm:pt modelId="{6ED737E0-94F2-416A-9A5A-D87B3F408FE5}" type="parTrans" cxnId="{85C4DD67-CDE1-4AD3-AAB6-4C32B5BD3B9C}">
      <dgm:prSet/>
      <dgm:spPr/>
      <dgm:t>
        <a:bodyPr/>
        <a:lstStyle/>
        <a:p>
          <a:endParaRPr lang="en-US"/>
        </a:p>
      </dgm:t>
    </dgm:pt>
    <dgm:pt modelId="{04438ADD-C9DA-4FB3-823E-15C9215568A0}" type="sibTrans" cxnId="{85C4DD67-CDE1-4AD3-AAB6-4C32B5BD3B9C}">
      <dgm:prSet/>
      <dgm:spPr/>
      <dgm:t>
        <a:bodyPr/>
        <a:lstStyle/>
        <a:p>
          <a:endParaRPr lang="en-US"/>
        </a:p>
      </dgm:t>
    </dgm:pt>
    <dgm:pt modelId="{E422FB34-8859-4C58-98BE-8459A6E229EC}" type="pres">
      <dgm:prSet presAssocID="{0F6BB6F2-EF23-4A64-83E7-99BF43D3568B}" presName="diagram" presStyleCnt="0">
        <dgm:presLayoutVars>
          <dgm:dir/>
          <dgm:resizeHandles val="exact"/>
        </dgm:presLayoutVars>
      </dgm:prSet>
      <dgm:spPr/>
    </dgm:pt>
    <dgm:pt modelId="{1453FA55-45A8-4E96-93EB-D9B4835E5FA9}" type="pres">
      <dgm:prSet presAssocID="{E153AEC3-5620-4154-BB33-AC234BD11284}" presName="node" presStyleLbl="node1" presStyleIdx="0" presStyleCnt="10" custScaleX="230505" custLinFactNeighborX="-50400">
        <dgm:presLayoutVars>
          <dgm:bulletEnabled val="1"/>
        </dgm:presLayoutVars>
      </dgm:prSet>
      <dgm:spPr/>
    </dgm:pt>
    <dgm:pt modelId="{E6B550DD-9CBE-4CB7-BDA4-561FA6323E99}" type="pres">
      <dgm:prSet presAssocID="{CC98BE47-E6C4-4683-B65F-2C283FEE638D}" presName="sibTrans" presStyleCnt="0"/>
      <dgm:spPr/>
    </dgm:pt>
    <dgm:pt modelId="{6480CF62-4D9C-45B9-8B30-556D79495BC3}" type="pres">
      <dgm:prSet presAssocID="{ED37129E-5AB5-4203-B0C9-E227840927BC}" presName="node" presStyleLbl="node1" presStyleIdx="1" presStyleCnt="10" custScaleX="230505" custLinFactNeighborX="45428">
        <dgm:presLayoutVars>
          <dgm:bulletEnabled val="1"/>
        </dgm:presLayoutVars>
      </dgm:prSet>
      <dgm:spPr/>
    </dgm:pt>
    <dgm:pt modelId="{A7A4DEC7-8C2E-4ABC-B3D7-29D031D21C5A}" type="pres">
      <dgm:prSet presAssocID="{4788616E-FD19-4B18-A5C6-B1636BBCF8A3}" presName="sibTrans" presStyleCnt="0"/>
      <dgm:spPr/>
    </dgm:pt>
    <dgm:pt modelId="{E81D6A2F-9093-487E-8E5A-D5629DE1F0F7}" type="pres">
      <dgm:prSet presAssocID="{EAACD865-EE0D-47C2-B665-C1CA848335FA}" presName="node" presStyleLbl="node1" presStyleIdx="2" presStyleCnt="10" custScaleX="230505" custLinFactNeighborX="-50400">
        <dgm:presLayoutVars>
          <dgm:bulletEnabled val="1"/>
        </dgm:presLayoutVars>
      </dgm:prSet>
      <dgm:spPr/>
    </dgm:pt>
    <dgm:pt modelId="{6FEE6ADA-68AA-4524-8E41-CA20BFD47E54}" type="pres">
      <dgm:prSet presAssocID="{B303FC3C-A014-4C20-BC68-809E162EC7DF}" presName="sibTrans" presStyleCnt="0"/>
      <dgm:spPr/>
    </dgm:pt>
    <dgm:pt modelId="{79499ABB-4176-4DD6-800F-98A13F60DE89}" type="pres">
      <dgm:prSet presAssocID="{DD6AF189-CC3A-455E-B830-515666C2BA66}" presName="node" presStyleLbl="node1" presStyleIdx="3" presStyleCnt="10" custScaleX="230505" custLinFactNeighborX="45428">
        <dgm:presLayoutVars>
          <dgm:bulletEnabled val="1"/>
        </dgm:presLayoutVars>
      </dgm:prSet>
      <dgm:spPr/>
    </dgm:pt>
    <dgm:pt modelId="{9219DF4C-C53D-46CA-AE26-1EC8C657AA34}" type="pres">
      <dgm:prSet presAssocID="{6096C975-8127-4260-932A-4475DC586D1A}" presName="sibTrans" presStyleCnt="0"/>
      <dgm:spPr/>
    </dgm:pt>
    <dgm:pt modelId="{06A71EC2-E737-4ECC-9080-3EEF0E7058A6}" type="pres">
      <dgm:prSet presAssocID="{0593D3F8-C44A-4980-89AD-88B47E5890F8}" presName="node" presStyleLbl="node1" presStyleIdx="4" presStyleCnt="10" custScaleX="230505" custLinFactNeighborX="-50400">
        <dgm:presLayoutVars>
          <dgm:bulletEnabled val="1"/>
        </dgm:presLayoutVars>
      </dgm:prSet>
      <dgm:spPr/>
    </dgm:pt>
    <dgm:pt modelId="{2E1065AB-2444-4E33-A5A6-EB274B701159}" type="pres">
      <dgm:prSet presAssocID="{7388B0A6-B8E6-4D5B-B6BE-76351F0AA531}" presName="sibTrans" presStyleCnt="0"/>
      <dgm:spPr/>
    </dgm:pt>
    <dgm:pt modelId="{68845B9F-CD07-41AF-A572-BE87CDB606CF}" type="pres">
      <dgm:prSet presAssocID="{A1E22DE7-2F69-4406-8131-B8831C8C3802}" presName="node" presStyleLbl="node1" presStyleIdx="5" presStyleCnt="10" custScaleX="230505" custLinFactNeighborX="45428">
        <dgm:presLayoutVars>
          <dgm:bulletEnabled val="1"/>
        </dgm:presLayoutVars>
      </dgm:prSet>
      <dgm:spPr/>
    </dgm:pt>
    <dgm:pt modelId="{0309A781-15F9-488E-97DD-A8D42F1C7638}" type="pres">
      <dgm:prSet presAssocID="{A1F53C83-2DC7-4458-9B6B-020F87789B24}" presName="sibTrans" presStyleCnt="0"/>
      <dgm:spPr/>
    </dgm:pt>
    <dgm:pt modelId="{4888808B-2961-486D-9F63-646916BBB913}" type="pres">
      <dgm:prSet presAssocID="{59D4EE05-BB0C-4F91-8B9A-D7D39677C54F}" presName="node" presStyleLbl="node1" presStyleIdx="6" presStyleCnt="10" custScaleX="230505" custLinFactNeighborX="-50400">
        <dgm:presLayoutVars>
          <dgm:bulletEnabled val="1"/>
        </dgm:presLayoutVars>
      </dgm:prSet>
      <dgm:spPr/>
    </dgm:pt>
    <dgm:pt modelId="{C72B2838-4118-4747-B717-967484DFB0F8}" type="pres">
      <dgm:prSet presAssocID="{70E89A97-3E87-4DB5-9C2F-C25C682AF091}" presName="sibTrans" presStyleCnt="0"/>
      <dgm:spPr/>
    </dgm:pt>
    <dgm:pt modelId="{BA8CCC22-B2F7-45A4-9FFB-A6EC0CF52950}" type="pres">
      <dgm:prSet presAssocID="{DC4FE30D-C14A-464E-8D46-8AF32F79C014}" presName="node" presStyleLbl="node1" presStyleIdx="7" presStyleCnt="10" custScaleX="230505" custLinFactNeighborX="45428">
        <dgm:presLayoutVars>
          <dgm:bulletEnabled val="1"/>
        </dgm:presLayoutVars>
      </dgm:prSet>
      <dgm:spPr/>
    </dgm:pt>
    <dgm:pt modelId="{B91264A7-539E-4782-9A4E-3BE2254A06C3}" type="pres">
      <dgm:prSet presAssocID="{5FE6530F-B2CC-4519-85E0-7B5C0E9584EE}" presName="sibTrans" presStyleCnt="0"/>
      <dgm:spPr/>
    </dgm:pt>
    <dgm:pt modelId="{13AE0AD5-8488-4ACF-9B9C-76B89F367F94}" type="pres">
      <dgm:prSet presAssocID="{61B21883-0159-42B1-903E-D9F3C0EF520E}" presName="node" presStyleLbl="node1" presStyleIdx="8" presStyleCnt="10" custScaleX="230505" custLinFactNeighborX="-50400">
        <dgm:presLayoutVars>
          <dgm:bulletEnabled val="1"/>
        </dgm:presLayoutVars>
      </dgm:prSet>
      <dgm:spPr/>
    </dgm:pt>
    <dgm:pt modelId="{69680A0D-39FB-445F-BC5A-CF90ABDAE11D}" type="pres">
      <dgm:prSet presAssocID="{F132232C-6959-4732-B5CA-E008BE3E9598}" presName="sibTrans" presStyleCnt="0"/>
      <dgm:spPr/>
    </dgm:pt>
    <dgm:pt modelId="{7926EAEB-3473-47C3-AEA3-3C6D607D50F9}" type="pres">
      <dgm:prSet presAssocID="{9DEB9DEC-9779-452F-B214-6C914689A9FE}" presName="node" presStyleLbl="node1" presStyleIdx="9" presStyleCnt="10" custScaleX="230505" custLinFactNeighborX="45428">
        <dgm:presLayoutVars>
          <dgm:bulletEnabled val="1"/>
        </dgm:presLayoutVars>
      </dgm:prSet>
      <dgm:spPr/>
    </dgm:pt>
  </dgm:ptLst>
  <dgm:cxnLst>
    <dgm:cxn modelId="{5FE58800-D802-4192-9E80-243FC3E31595}" srcId="{0F6BB6F2-EF23-4A64-83E7-99BF43D3568B}" destId="{0593D3F8-C44A-4980-89AD-88B47E5890F8}" srcOrd="4" destOrd="0" parTransId="{A7EFC481-35EE-40DD-A05A-E6D145DB53D6}" sibTransId="{7388B0A6-B8E6-4D5B-B6BE-76351F0AA531}"/>
    <dgm:cxn modelId="{4CF6270F-44F9-4191-A434-E348801EFB07}" srcId="{0F6BB6F2-EF23-4A64-83E7-99BF43D3568B}" destId="{DC4FE30D-C14A-464E-8D46-8AF32F79C014}" srcOrd="7" destOrd="0" parTransId="{A6273F72-15C7-460F-9BEF-45B0C98B368C}" sibTransId="{5FE6530F-B2CC-4519-85E0-7B5C0E9584EE}"/>
    <dgm:cxn modelId="{CD47DC10-B347-4666-9005-2689F873CFA5}" srcId="{0F6BB6F2-EF23-4A64-83E7-99BF43D3568B}" destId="{61B21883-0159-42B1-903E-D9F3C0EF520E}" srcOrd="8" destOrd="0" parTransId="{5F239818-9554-4C5D-B306-1ED9C9886EDC}" sibTransId="{F132232C-6959-4732-B5CA-E008BE3E9598}"/>
    <dgm:cxn modelId="{2C4A8E1C-3751-4B44-B695-95E05CD466E7}" srcId="{0F6BB6F2-EF23-4A64-83E7-99BF43D3568B}" destId="{A1E22DE7-2F69-4406-8131-B8831C8C3802}" srcOrd="5" destOrd="0" parTransId="{64E4EC31-F99D-4A8C-8DF8-A4D1BF1B1855}" sibTransId="{A1F53C83-2DC7-4458-9B6B-020F87789B24}"/>
    <dgm:cxn modelId="{827EEF1C-6F1C-4B11-9A10-0AAD554C55C9}" type="presOf" srcId="{EAACD865-EE0D-47C2-B665-C1CA848335FA}" destId="{E81D6A2F-9093-487E-8E5A-D5629DE1F0F7}" srcOrd="0" destOrd="0" presId="urn:microsoft.com/office/officeart/2005/8/layout/default"/>
    <dgm:cxn modelId="{79DCDE21-AA75-4ACD-B6ED-B01DB6E3C540}" srcId="{0F6BB6F2-EF23-4A64-83E7-99BF43D3568B}" destId="{EAACD865-EE0D-47C2-B665-C1CA848335FA}" srcOrd="2" destOrd="0" parTransId="{FC91481C-348E-4364-A190-E0E7D021BB1B}" sibTransId="{B303FC3C-A014-4C20-BC68-809E162EC7DF}"/>
    <dgm:cxn modelId="{85C4DD67-CDE1-4AD3-AAB6-4C32B5BD3B9C}" srcId="{0F6BB6F2-EF23-4A64-83E7-99BF43D3568B}" destId="{9DEB9DEC-9779-452F-B214-6C914689A9FE}" srcOrd="9" destOrd="0" parTransId="{6ED737E0-94F2-416A-9A5A-D87B3F408FE5}" sibTransId="{04438ADD-C9DA-4FB3-823E-15C9215568A0}"/>
    <dgm:cxn modelId="{93749854-0EA6-4EDB-A791-10C069ABBB6D}" type="presOf" srcId="{E153AEC3-5620-4154-BB33-AC234BD11284}" destId="{1453FA55-45A8-4E96-93EB-D9B4835E5FA9}" srcOrd="0" destOrd="0" presId="urn:microsoft.com/office/officeart/2005/8/layout/default"/>
    <dgm:cxn modelId="{0A5DA759-C66B-4AE9-BCCE-5ED84C8E273C}" type="presOf" srcId="{0593D3F8-C44A-4980-89AD-88B47E5890F8}" destId="{06A71EC2-E737-4ECC-9080-3EEF0E7058A6}" srcOrd="0" destOrd="0" presId="urn:microsoft.com/office/officeart/2005/8/layout/default"/>
    <dgm:cxn modelId="{02CA5B7D-3E9D-483C-9DC0-2F76EFA25961}" type="presOf" srcId="{9DEB9DEC-9779-452F-B214-6C914689A9FE}" destId="{7926EAEB-3473-47C3-AEA3-3C6D607D50F9}" srcOrd="0" destOrd="0" presId="urn:microsoft.com/office/officeart/2005/8/layout/default"/>
    <dgm:cxn modelId="{8B20308D-805B-4201-8B1B-1716EE29A87B}" type="presOf" srcId="{0F6BB6F2-EF23-4A64-83E7-99BF43D3568B}" destId="{E422FB34-8859-4C58-98BE-8459A6E229EC}" srcOrd="0" destOrd="0" presId="urn:microsoft.com/office/officeart/2005/8/layout/default"/>
    <dgm:cxn modelId="{787D7FA3-1DA0-4E97-ACD3-6C156EA48843}" srcId="{0F6BB6F2-EF23-4A64-83E7-99BF43D3568B}" destId="{ED37129E-5AB5-4203-B0C9-E227840927BC}" srcOrd="1" destOrd="0" parTransId="{F63EAB06-43AA-4AD0-BEA0-8F58DB151AF9}" sibTransId="{4788616E-FD19-4B18-A5C6-B1636BBCF8A3}"/>
    <dgm:cxn modelId="{C11D68AF-9294-4BCE-A50A-A7CCDD347ADD}" type="presOf" srcId="{DC4FE30D-C14A-464E-8D46-8AF32F79C014}" destId="{BA8CCC22-B2F7-45A4-9FFB-A6EC0CF52950}" srcOrd="0" destOrd="0" presId="urn:microsoft.com/office/officeart/2005/8/layout/default"/>
    <dgm:cxn modelId="{A2E600B6-9A83-4172-9854-55662A2461D9}" srcId="{0F6BB6F2-EF23-4A64-83E7-99BF43D3568B}" destId="{59D4EE05-BB0C-4F91-8B9A-D7D39677C54F}" srcOrd="6" destOrd="0" parTransId="{6E6EF2E5-C167-4D2D-BB72-19813ECC0685}" sibTransId="{70E89A97-3E87-4DB5-9C2F-C25C682AF091}"/>
    <dgm:cxn modelId="{613D41CC-A89F-45A1-B92B-722A61DF9422}" type="presOf" srcId="{61B21883-0159-42B1-903E-D9F3C0EF520E}" destId="{13AE0AD5-8488-4ACF-9B9C-76B89F367F94}" srcOrd="0" destOrd="0" presId="urn:microsoft.com/office/officeart/2005/8/layout/default"/>
    <dgm:cxn modelId="{137B49D7-2A05-494B-B1D4-F7F5E113ECE4}" srcId="{0F6BB6F2-EF23-4A64-83E7-99BF43D3568B}" destId="{DD6AF189-CC3A-455E-B830-515666C2BA66}" srcOrd="3" destOrd="0" parTransId="{8C839283-FA83-40DC-AC6B-DC954C85F259}" sibTransId="{6096C975-8127-4260-932A-4475DC586D1A}"/>
    <dgm:cxn modelId="{785E79D9-71DD-46F7-8221-7A2CE33A36F9}" type="presOf" srcId="{A1E22DE7-2F69-4406-8131-B8831C8C3802}" destId="{68845B9F-CD07-41AF-A572-BE87CDB606CF}" srcOrd="0" destOrd="0" presId="urn:microsoft.com/office/officeart/2005/8/layout/default"/>
    <dgm:cxn modelId="{A8BA97D9-12B5-4800-9B24-272DFF4EE8AD}" type="presOf" srcId="{DD6AF189-CC3A-455E-B830-515666C2BA66}" destId="{79499ABB-4176-4DD6-800F-98A13F60DE89}" srcOrd="0" destOrd="0" presId="urn:microsoft.com/office/officeart/2005/8/layout/default"/>
    <dgm:cxn modelId="{C209ABDF-58A9-4D70-AE88-D855AB3473B8}" type="presOf" srcId="{59D4EE05-BB0C-4F91-8B9A-D7D39677C54F}" destId="{4888808B-2961-486D-9F63-646916BBB913}" srcOrd="0" destOrd="0" presId="urn:microsoft.com/office/officeart/2005/8/layout/default"/>
    <dgm:cxn modelId="{A9D662E6-2CFA-49A1-BAFA-B896A3092835}" type="presOf" srcId="{ED37129E-5AB5-4203-B0C9-E227840927BC}" destId="{6480CF62-4D9C-45B9-8B30-556D79495BC3}" srcOrd="0" destOrd="0" presId="urn:microsoft.com/office/officeart/2005/8/layout/default"/>
    <dgm:cxn modelId="{B40065FB-D6E9-495C-9F57-8E31254734D0}" srcId="{0F6BB6F2-EF23-4A64-83E7-99BF43D3568B}" destId="{E153AEC3-5620-4154-BB33-AC234BD11284}" srcOrd="0" destOrd="0" parTransId="{5E36F563-486A-4E1A-A9B3-945DA34CF1CD}" sibTransId="{CC98BE47-E6C4-4683-B65F-2C283FEE638D}"/>
    <dgm:cxn modelId="{1ACAD4FB-F4C7-430A-8826-56A13075E281}" type="presParOf" srcId="{E422FB34-8859-4C58-98BE-8459A6E229EC}" destId="{1453FA55-45A8-4E96-93EB-D9B4835E5FA9}" srcOrd="0" destOrd="0" presId="urn:microsoft.com/office/officeart/2005/8/layout/default"/>
    <dgm:cxn modelId="{0FA2F92C-B169-47FB-9B75-55078C8DCC1D}" type="presParOf" srcId="{E422FB34-8859-4C58-98BE-8459A6E229EC}" destId="{E6B550DD-9CBE-4CB7-BDA4-561FA6323E99}" srcOrd="1" destOrd="0" presId="urn:microsoft.com/office/officeart/2005/8/layout/default"/>
    <dgm:cxn modelId="{348D27C2-04A9-4441-80E7-B3491CDF203A}" type="presParOf" srcId="{E422FB34-8859-4C58-98BE-8459A6E229EC}" destId="{6480CF62-4D9C-45B9-8B30-556D79495BC3}" srcOrd="2" destOrd="0" presId="urn:microsoft.com/office/officeart/2005/8/layout/default"/>
    <dgm:cxn modelId="{ACB26E3C-C6E5-441E-86F3-ECD1ADA1F90A}" type="presParOf" srcId="{E422FB34-8859-4C58-98BE-8459A6E229EC}" destId="{A7A4DEC7-8C2E-4ABC-B3D7-29D031D21C5A}" srcOrd="3" destOrd="0" presId="urn:microsoft.com/office/officeart/2005/8/layout/default"/>
    <dgm:cxn modelId="{47E92DDA-3095-4E59-966A-37017E853E54}" type="presParOf" srcId="{E422FB34-8859-4C58-98BE-8459A6E229EC}" destId="{E81D6A2F-9093-487E-8E5A-D5629DE1F0F7}" srcOrd="4" destOrd="0" presId="urn:microsoft.com/office/officeart/2005/8/layout/default"/>
    <dgm:cxn modelId="{77A0CB7D-1B5C-4485-88EF-1F53BB7BCE85}" type="presParOf" srcId="{E422FB34-8859-4C58-98BE-8459A6E229EC}" destId="{6FEE6ADA-68AA-4524-8E41-CA20BFD47E54}" srcOrd="5" destOrd="0" presId="urn:microsoft.com/office/officeart/2005/8/layout/default"/>
    <dgm:cxn modelId="{D217F395-6591-4DE6-A4A0-D9A6D715C30F}" type="presParOf" srcId="{E422FB34-8859-4C58-98BE-8459A6E229EC}" destId="{79499ABB-4176-4DD6-800F-98A13F60DE89}" srcOrd="6" destOrd="0" presId="urn:microsoft.com/office/officeart/2005/8/layout/default"/>
    <dgm:cxn modelId="{B35C0E93-59FB-4B16-B5D5-8CB1C81FC98C}" type="presParOf" srcId="{E422FB34-8859-4C58-98BE-8459A6E229EC}" destId="{9219DF4C-C53D-46CA-AE26-1EC8C657AA34}" srcOrd="7" destOrd="0" presId="urn:microsoft.com/office/officeart/2005/8/layout/default"/>
    <dgm:cxn modelId="{B9FD6BDA-8926-4A7C-BB17-FFA25EC6DA22}" type="presParOf" srcId="{E422FB34-8859-4C58-98BE-8459A6E229EC}" destId="{06A71EC2-E737-4ECC-9080-3EEF0E7058A6}" srcOrd="8" destOrd="0" presId="urn:microsoft.com/office/officeart/2005/8/layout/default"/>
    <dgm:cxn modelId="{7113512B-B740-4DEE-8A0F-4658643226CA}" type="presParOf" srcId="{E422FB34-8859-4C58-98BE-8459A6E229EC}" destId="{2E1065AB-2444-4E33-A5A6-EB274B701159}" srcOrd="9" destOrd="0" presId="urn:microsoft.com/office/officeart/2005/8/layout/default"/>
    <dgm:cxn modelId="{F31A09ED-EABF-4809-97A3-25D170C24DB9}" type="presParOf" srcId="{E422FB34-8859-4C58-98BE-8459A6E229EC}" destId="{68845B9F-CD07-41AF-A572-BE87CDB606CF}" srcOrd="10" destOrd="0" presId="urn:microsoft.com/office/officeart/2005/8/layout/default"/>
    <dgm:cxn modelId="{7E1EDCCD-35C6-4CE4-84A3-B2FB0A162174}" type="presParOf" srcId="{E422FB34-8859-4C58-98BE-8459A6E229EC}" destId="{0309A781-15F9-488E-97DD-A8D42F1C7638}" srcOrd="11" destOrd="0" presId="urn:microsoft.com/office/officeart/2005/8/layout/default"/>
    <dgm:cxn modelId="{060687FD-3C69-40F1-BDD6-5CC2C6174633}" type="presParOf" srcId="{E422FB34-8859-4C58-98BE-8459A6E229EC}" destId="{4888808B-2961-486D-9F63-646916BBB913}" srcOrd="12" destOrd="0" presId="urn:microsoft.com/office/officeart/2005/8/layout/default"/>
    <dgm:cxn modelId="{D8F50682-678C-41F2-B8D2-DDEB87AC32E6}" type="presParOf" srcId="{E422FB34-8859-4C58-98BE-8459A6E229EC}" destId="{C72B2838-4118-4747-B717-967484DFB0F8}" srcOrd="13" destOrd="0" presId="urn:microsoft.com/office/officeart/2005/8/layout/default"/>
    <dgm:cxn modelId="{21AC17E3-2D51-455D-BB7B-3ABC8B966F1B}" type="presParOf" srcId="{E422FB34-8859-4C58-98BE-8459A6E229EC}" destId="{BA8CCC22-B2F7-45A4-9FFB-A6EC0CF52950}" srcOrd="14" destOrd="0" presId="urn:microsoft.com/office/officeart/2005/8/layout/default"/>
    <dgm:cxn modelId="{50F9C407-4D76-40B3-B759-68D8F566D60C}" type="presParOf" srcId="{E422FB34-8859-4C58-98BE-8459A6E229EC}" destId="{B91264A7-539E-4782-9A4E-3BE2254A06C3}" srcOrd="15" destOrd="0" presId="urn:microsoft.com/office/officeart/2005/8/layout/default"/>
    <dgm:cxn modelId="{F46E7391-F91F-47FD-B0B4-34E4544F73DA}" type="presParOf" srcId="{E422FB34-8859-4C58-98BE-8459A6E229EC}" destId="{13AE0AD5-8488-4ACF-9B9C-76B89F367F94}" srcOrd="16" destOrd="0" presId="urn:microsoft.com/office/officeart/2005/8/layout/default"/>
    <dgm:cxn modelId="{55493EBE-8DD1-4151-83FC-184B88A1D047}" type="presParOf" srcId="{E422FB34-8859-4C58-98BE-8459A6E229EC}" destId="{69680A0D-39FB-445F-BC5A-CF90ABDAE11D}" srcOrd="17" destOrd="0" presId="urn:microsoft.com/office/officeart/2005/8/layout/default"/>
    <dgm:cxn modelId="{6051BC59-D51A-4DB0-B553-2F2A04BD704C}" type="presParOf" srcId="{E422FB34-8859-4C58-98BE-8459A6E229EC}" destId="{7926EAEB-3473-47C3-AEA3-3C6D607D50F9}"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3C4284-1E8C-4E30-AEE8-F6D2245642A4}">
      <dsp:nvSpPr>
        <dsp:cNvPr id="0" name=""/>
        <dsp:cNvSpPr/>
      </dsp:nvSpPr>
      <dsp:spPr>
        <a:xfrm>
          <a:off x="0" y="14479"/>
          <a:ext cx="4691043" cy="1032854"/>
        </a:xfrm>
        <a:prstGeom prst="round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1 in 10 (10%) people </a:t>
          </a:r>
          <a:endParaRPr lang="en-US" sz="2600" kern="1200"/>
        </a:p>
      </dsp:txBody>
      <dsp:txXfrm>
        <a:off x="50420" y="64899"/>
        <a:ext cx="4590203" cy="932014"/>
      </dsp:txXfrm>
    </dsp:sp>
    <dsp:sp modelId="{DD1553AC-C117-484A-B5EF-5C774B29B55D}">
      <dsp:nvSpPr>
        <dsp:cNvPr id="0" name=""/>
        <dsp:cNvSpPr/>
      </dsp:nvSpPr>
      <dsp:spPr>
        <a:xfrm>
          <a:off x="0" y="1122213"/>
          <a:ext cx="4691043" cy="1032854"/>
        </a:xfrm>
        <a:prstGeom prst="roundRect">
          <a:avLst/>
        </a:prstGeom>
        <a:solidFill>
          <a:schemeClr val="accent2">
            <a:hueOff val="-969594"/>
            <a:satOff val="-2193"/>
            <a:lumOff val="-1422"/>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4% with severe literacy difficulties</a:t>
          </a:r>
          <a:endParaRPr lang="en-US" sz="2600" kern="1200"/>
        </a:p>
      </dsp:txBody>
      <dsp:txXfrm>
        <a:off x="50420" y="1172633"/>
        <a:ext cx="4590203" cy="932014"/>
      </dsp:txXfrm>
    </dsp:sp>
    <dsp:sp modelId="{A304ADB4-AA0B-4597-B63B-5142E0A42E37}">
      <dsp:nvSpPr>
        <dsp:cNvPr id="0" name=""/>
        <dsp:cNvSpPr/>
      </dsp:nvSpPr>
      <dsp:spPr>
        <a:xfrm>
          <a:off x="0" y="2229947"/>
          <a:ext cx="4691043" cy="1032854"/>
        </a:xfrm>
        <a:prstGeom prst="roundRect">
          <a:avLst/>
        </a:prstGeom>
        <a:solidFill>
          <a:schemeClr val="accent2">
            <a:hueOff val="-1939188"/>
            <a:satOff val="-4386"/>
            <a:lumOff val="-2843"/>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Range - from mild to severe</a:t>
          </a:r>
          <a:endParaRPr lang="en-US" sz="2600" kern="1200"/>
        </a:p>
      </dsp:txBody>
      <dsp:txXfrm>
        <a:off x="50420" y="2280367"/>
        <a:ext cx="4590203" cy="932014"/>
      </dsp:txXfrm>
    </dsp:sp>
    <dsp:sp modelId="{EDDCB4F0-39EE-447E-BDF0-CF88755BE02E}">
      <dsp:nvSpPr>
        <dsp:cNvPr id="0" name=""/>
        <dsp:cNvSpPr/>
      </dsp:nvSpPr>
      <dsp:spPr>
        <a:xfrm>
          <a:off x="0" y="3337682"/>
          <a:ext cx="4691043" cy="1032854"/>
        </a:xfrm>
        <a:prstGeom prst="roundRect">
          <a:avLst/>
        </a:prstGeom>
        <a:solidFill>
          <a:schemeClr val="accent2">
            <a:hueOff val="-2908781"/>
            <a:satOff val="-6578"/>
            <a:lumOff val="-4265"/>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All cognitive abilities</a:t>
          </a:r>
          <a:endParaRPr lang="en-US" sz="2600" kern="1200"/>
        </a:p>
      </dsp:txBody>
      <dsp:txXfrm>
        <a:off x="50420" y="3388102"/>
        <a:ext cx="4590203" cy="932014"/>
      </dsp:txXfrm>
    </dsp:sp>
    <dsp:sp modelId="{2CBA2871-0435-4DBB-AAAF-083CB7563DAA}">
      <dsp:nvSpPr>
        <dsp:cNvPr id="0" name=""/>
        <dsp:cNvSpPr/>
      </dsp:nvSpPr>
      <dsp:spPr>
        <a:xfrm>
          <a:off x="0" y="4445416"/>
          <a:ext cx="4691043" cy="1032854"/>
        </a:xfrm>
        <a:prstGeom prst="roundRect">
          <a:avLst/>
        </a:prstGeom>
        <a:solidFill>
          <a:schemeClr val="accent2">
            <a:hueOff val="-3878375"/>
            <a:satOff val="-8771"/>
            <a:lumOff val="-5686"/>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Assessment is a </a:t>
          </a:r>
          <a:r>
            <a:rPr lang="en-GB" sz="2600" b="1" kern="1200"/>
            <a:t>PROCESS</a:t>
          </a:r>
          <a:endParaRPr lang="en-US" sz="2600" kern="1200"/>
        </a:p>
      </dsp:txBody>
      <dsp:txXfrm>
        <a:off x="50420" y="4495836"/>
        <a:ext cx="4590203" cy="9320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3FA55-45A8-4E96-93EB-D9B4835E5FA9}">
      <dsp:nvSpPr>
        <dsp:cNvPr id="0" name=""/>
        <dsp:cNvSpPr/>
      </dsp:nvSpPr>
      <dsp:spPr>
        <a:xfrm>
          <a:off x="0" y="627"/>
          <a:ext cx="3532493" cy="919501"/>
        </a:xfrm>
        <a:prstGeom prst="rect">
          <a:avLst/>
        </a:prstGeom>
        <a:gradFill rotWithShape="1">
          <a:gsLst>
            <a:gs pos="0">
              <a:schemeClr val="accent1">
                <a:tint val="80000"/>
                <a:lumMod val="105000"/>
              </a:schemeClr>
            </a:gs>
            <a:gs pos="100000">
              <a:schemeClr val="accent1">
                <a:tint val="90000"/>
              </a:schemeClr>
            </a:gs>
          </a:gsLst>
          <a:lin ang="5400000" scaled="0"/>
        </a:gradFill>
        <a:ln w="9525" cap="rnd"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b="1" kern="1200" dirty="0">
              <a:solidFill>
                <a:schemeClr val="tx1"/>
              </a:solidFill>
            </a:rPr>
            <a:t>See the bigger picture</a:t>
          </a:r>
          <a:endParaRPr lang="en-US" sz="2500" b="1" kern="1200" dirty="0">
            <a:solidFill>
              <a:schemeClr val="tx1"/>
            </a:solidFill>
          </a:endParaRPr>
        </a:p>
      </dsp:txBody>
      <dsp:txXfrm>
        <a:off x="0" y="627"/>
        <a:ext cx="3532493" cy="919501"/>
      </dsp:txXfrm>
    </dsp:sp>
    <dsp:sp modelId="{6480CF62-4D9C-45B9-8B30-556D79495BC3}">
      <dsp:nvSpPr>
        <dsp:cNvPr id="0" name=""/>
        <dsp:cNvSpPr/>
      </dsp:nvSpPr>
      <dsp:spPr>
        <a:xfrm>
          <a:off x="5078106" y="627"/>
          <a:ext cx="3532493" cy="919501"/>
        </a:xfrm>
        <a:prstGeom prst="rect">
          <a:avLst/>
        </a:prstGeom>
        <a:gradFill rotWithShape="1">
          <a:gsLst>
            <a:gs pos="0">
              <a:schemeClr val="accent1">
                <a:tint val="80000"/>
                <a:lumMod val="105000"/>
              </a:schemeClr>
            </a:gs>
            <a:gs pos="100000">
              <a:schemeClr val="accent1">
                <a:tint val="90000"/>
              </a:schemeClr>
            </a:gs>
          </a:gsLst>
          <a:lin ang="5400000" scaled="0"/>
        </a:gradFill>
        <a:ln w="9525" cap="rnd"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b="1" kern="1200" dirty="0">
              <a:solidFill>
                <a:schemeClr val="tx1"/>
              </a:solidFill>
            </a:rPr>
            <a:t>Highly creative</a:t>
          </a:r>
          <a:endParaRPr lang="en-US" sz="2500" b="1" kern="1200" dirty="0">
            <a:solidFill>
              <a:schemeClr val="tx1"/>
            </a:solidFill>
          </a:endParaRPr>
        </a:p>
      </dsp:txBody>
      <dsp:txXfrm>
        <a:off x="5078106" y="627"/>
        <a:ext cx="3532493" cy="919501"/>
      </dsp:txXfrm>
    </dsp:sp>
    <dsp:sp modelId="{E81D6A2F-9093-487E-8E5A-D5629DE1F0F7}">
      <dsp:nvSpPr>
        <dsp:cNvPr id="0" name=""/>
        <dsp:cNvSpPr/>
      </dsp:nvSpPr>
      <dsp:spPr>
        <a:xfrm>
          <a:off x="0" y="1073379"/>
          <a:ext cx="3532493" cy="919501"/>
        </a:xfrm>
        <a:prstGeom prst="rect">
          <a:avLst/>
        </a:prstGeom>
        <a:gradFill rotWithShape="1">
          <a:gsLst>
            <a:gs pos="0">
              <a:schemeClr val="accent1">
                <a:tint val="80000"/>
                <a:lumMod val="105000"/>
              </a:schemeClr>
            </a:gs>
            <a:gs pos="100000">
              <a:schemeClr val="accent1">
                <a:tint val="90000"/>
              </a:schemeClr>
            </a:gs>
          </a:gsLst>
          <a:lin ang="5400000" scaled="0"/>
        </a:gradFill>
        <a:ln w="9525" cap="rnd"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b="1" kern="1200">
              <a:solidFill>
                <a:schemeClr val="tx1"/>
              </a:solidFill>
            </a:rPr>
            <a:t>Enjoys and good at practical tasks</a:t>
          </a:r>
          <a:endParaRPr lang="en-US" sz="2500" b="1" kern="1200">
            <a:solidFill>
              <a:schemeClr val="tx1"/>
            </a:solidFill>
          </a:endParaRPr>
        </a:p>
      </dsp:txBody>
      <dsp:txXfrm>
        <a:off x="0" y="1073379"/>
        <a:ext cx="3532493" cy="919501"/>
      </dsp:txXfrm>
    </dsp:sp>
    <dsp:sp modelId="{79499ABB-4176-4DD6-800F-98A13F60DE89}">
      <dsp:nvSpPr>
        <dsp:cNvPr id="0" name=""/>
        <dsp:cNvSpPr/>
      </dsp:nvSpPr>
      <dsp:spPr>
        <a:xfrm>
          <a:off x="5078106" y="1073379"/>
          <a:ext cx="3532493" cy="919501"/>
        </a:xfrm>
        <a:prstGeom prst="rect">
          <a:avLst/>
        </a:prstGeom>
        <a:gradFill rotWithShape="1">
          <a:gsLst>
            <a:gs pos="0">
              <a:schemeClr val="accent1">
                <a:tint val="80000"/>
                <a:lumMod val="105000"/>
              </a:schemeClr>
            </a:gs>
            <a:gs pos="100000">
              <a:schemeClr val="accent1">
                <a:tint val="90000"/>
              </a:schemeClr>
            </a:gs>
          </a:gsLst>
          <a:lin ang="5400000" scaled="0"/>
        </a:gradFill>
        <a:ln w="9525" cap="rnd"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b="1" kern="1200">
              <a:solidFill>
                <a:schemeClr val="tx1"/>
              </a:solidFill>
            </a:rPr>
            <a:t>Picture Thinkers</a:t>
          </a:r>
          <a:endParaRPr lang="en-US" sz="2500" b="1" kern="1200">
            <a:solidFill>
              <a:schemeClr val="tx1"/>
            </a:solidFill>
          </a:endParaRPr>
        </a:p>
      </dsp:txBody>
      <dsp:txXfrm>
        <a:off x="5078106" y="1073379"/>
        <a:ext cx="3532493" cy="919501"/>
      </dsp:txXfrm>
    </dsp:sp>
    <dsp:sp modelId="{06A71EC2-E737-4ECC-9080-3EEF0E7058A6}">
      <dsp:nvSpPr>
        <dsp:cNvPr id="0" name=""/>
        <dsp:cNvSpPr/>
      </dsp:nvSpPr>
      <dsp:spPr>
        <a:xfrm>
          <a:off x="0" y="2146130"/>
          <a:ext cx="3532493" cy="919501"/>
        </a:xfrm>
        <a:prstGeom prst="rect">
          <a:avLst/>
        </a:prstGeom>
        <a:gradFill rotWithShape="1">
          <a:gsLst>
            <a:gs pos="0">
              <a:schemeClr val="accent1">
                <a:tint val="80000"/>
                <a:lumMod val="105000"/>
              </a:schemeClr>
            </a:gs>
            <a:gs pos="100000">
              <a:schemeClr val="accent1">
                <a:tint val="90000"/>
              </a:schemeClr>
            </a:gs>
          </a:gsLst>
          <a:lin ang="5400000" scaled="0"/>
        </a:gradFill>
        <a:ln w="9525" cap="rnd"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b="1" kern="1200">
              <a:solidFill>
                <a:schemeClr val="tx1"/>
              </a:solidFill>
            </a:rPr>
            <a:t>Problem solvers</a:t>
          </a:r>
          <a:endParaRPr lang="en-US" sz="2500" b="1" kern="1200">
            <a:solidFill>
              <a:schemeClr val="tx1"/>
            </a:solidFill>
          </a:endParaRPr>
        </a:p>
      </dsp:txBody>
      <dsp:txXfrm>
        <a:off x="0" y="2146130"/>
        <a:ext cx="3532493" cy="919501"/>
      </dsp:txXfrm>
    </dsp:sp>
    <dsp:sp modelId="{68845B9F-CD07-41AF-A572-BE87CDB606CF}">
      <dsp:nvSpPr>
        <dsp:cNvPr id="0" name=""/>
        <dsp:cNvSpPr/>
      </dsp:nvSpPr>
      <dsp:spPr>
        <a:xfrm>
          <a:off x="5078106" y="2146130"/>
          <a:ext cx="3532493" cy="919501"/>
        </a:xfrm>
        <a:prstGeom prst="rect">
          <a:avLst/>
        </a:prstGeom>
        <a:gradFill rotWithShape="1">
          <a:gsLst>
            <a:gs pos="0">
              <a:schemeClr val="accent1">
                <a:tint val="80000"/>
                <a:lumMod val="105000"/>
              </a:schemeClr>
            </a:gs>
            <a:gs pos="100000">
              <a:schemeClr val="accent1">
                <a:tint val="90000"/>
              </a:schemeClr>
            </a:gs>
          </a:gsLst>
          <a:lin ang="5400000" scaled="0"/>
        </a:gradFill>
        <a:ln w="9525" cap="rnd"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b="1" kern="1200">
              <a:solidFill>
                <a:schemeClr val="tx1"/>
              </a:solidFill>
            </a:rPr>
            <a:t>Improved pattern recognition</a:t>
          </a:r>
          <a:endParaRPr lang="en-US" sz="2500" b="1" kern="1200">
            <a:solidFill>
              <a:schemeClr val="tx1"/>
            </a:solidFill>
          </a:endParaRPr>
        </a:p>
      </dsp:txBody>
      <dsp:txXfrm>
        <a:off x="5078106" y="2146130"/>
        <a:ext cx="3532493" cy="919501"/>
      </dsp:txXfrm>
    </dsp:sp>
    <dsp:sp modelId="{4888808B-2961-486D-9F63-646916BBB913}">
      <dsp:nvSpPr>
        <dsp:cNvPr id="0" name=""/>
        <dsp:cNvSpPr/>
      </dsp:nvSpPr>
      <dsp:spPr>
        <a:xfrm>
          <a:off x="0" y="3218881"/>
          <a:ext cx="3532493" cy="919501"/>
        </a:xfrm>
        <a:prstGeom prst="rect">
          <a:avLst/>
        </a:prstGeom>
        <a:gradFill rotWithShape="1">
          <a:gsLst>
            <a:gs pos="0">
              <a:schemeClr val="accent1">
                <a:tint val="80000"/>
                <a:lumMod val="105000"/>
              </a:schemeClr>
            </a:gs>
            <a:gs pos="100000">
              <a:schemeClr val="accent1">
                <a:tint val="90000"/>
              </a:schemeClr>
            </a:gs>
          </a:gsLst>
          <a:lin ang="5400000" scaled="0"/>
        </a:gradFill>
        <a:ln w="9525" cap="rnd"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b="1" kern="1200" dirty="0">
              <a:solidFill>
                <a:schemeClr val="tx1"/>
              </a:solidFill>
            </a:rPr>
            <a:t>Good spatial knowledge</a:t>
          </a:r>
          <a:endParaRPr lang="en-US" sz="2500" b="1" kern="1200" dirty="0">
            <a:solidFill>
              <a:schemeClr val="tx1"/>
            </a:solidFill>
          </a:endParaRPr>
        </a:p>
      </dsp:txBody>
      <dsp:txXfrm>
        <a:off x="0" y="3218881"/>
        <a:ext cx="3532493" cy="919501"/>
      </dsp:txXfrm>
    </dsp:sp>
    <dsp:sp modelId="{BA8CCC22-B2F7-45A4-9FFB-A6EC0CF52950}">
      <dsp:nvSpPr>
        <dsp:cNvPr id="0" name=""/>
        <dsp:cNvSpPr/>
      </dsp:nvSpPr>
      <dsp:spPr>
        <a:xfrm>
          <a:off x="5078106" y="3218881"/>
          <a:ext cx="3532493" cy="919501"/>
        </a:xfrm>
        <a:prstGeom prst="rect">
          <a:avLst/>
        </a:prstGeom>
        <a:gradFill rotWithShape="1">
          <a:gsLst>
            <a:gs pos="0">
              <a:schemeClr val="accent1">
                <a:tint val="80000"/>
                <a:lumMod val="105000"/>
              </a:schemeClr>
            </a:gs>
            <a:gs pos="100000">
              <a:schemeClr val="accent1">
                <a:tint val="90000"/>
              </a:schemeClr>
            </a:gs>
          </a:gsLst>
          <a:lin ang="5400000" scaled="0"/>
        </a:gradFill>
        <a:ln w="9525" cap="rnd"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b="1" kern="1200">
              <a:solidFill>
                <a:schemeClr val="tx1"/>
              </a:solidFill>
            </a:rPr>
            <a:t>Good verbally</a:t>
          </a:r>
          <a:endParaRPr lang="en-US" sz="2500" b="1" kern="1200">
            <a:solidFill>
              <a:schemeClr val="tx1"/>
            </a:solidFill>
          </a:endParaRPr>
        </a:p>
      </dsp:txBody>
      <dsp:txXfrm>
        <a:off x="5078106" y="3218881"/>
        <a:ext cx="3532493" cy="919501"/>
      </dsp:txXfrm>
    </dsp:sp>
    <dsp:sp modelId="{13AE0AD5-8488-4ACF-9B9C-76B89F367F94}">
      <dsp:nvSpPr>
        <dsp:cNvPr id="0" name=""/>
        <dsp:cNvSpPr/>
      </dsp:nvSpPr>
      <dsp:spPr>
        <a:xfrm>
          <a:off x="0" y="4291632"/>
          <a:ext cx="3532493" cy="919501"/>
        </a:xfrm>
        <a:prstGeom prst="rect">
          <a:avLst/>
        </a:prstGeom>
        <a:gradFill rotWithShape="1">
          <a:gsLst>
            <a:gs pos="0">
              <a:schemeClr val="accent1">
                <a:tint val="80000"/>
                <a:lumMod val="105000"/>
              </a:schemeClr>
            </a:gs>
            <a:gs pos="100000">
              <a:schemeClr val="accent1">
                <a:tint val="90000"/>
              </a:schemeClr>
            </a:gs>
          </a:gsLst>
          <a:lin ang="5400000" scaled="0"/>
        </a:gradFill>
        <a:ln w="9525" cap="rnd"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b="1" kern="1200" dirty="0">
              <a:solidFill>
                <a:schemeClr val="tx1"/>
              </a:solidFill>
            </a:rPr>
            <a:t>Strong visual thinkers</a:t>
          </a:r>
          <a:endParaRPr lang="en-US" sz="2500" b="1" kern="1200" dirty="0">
            <a:solidFill>
              <a:schemeClr val="tx1"/>
            </a:solidFill>
          </a:endParaRPr>
        </a:p>
      </dsp:txBody>
      <dsp:txXfrm>
        <a:off x="0" y="4291632"/>
        <a:ext cx="3532493" cy="919501"/>
      </dsp:txXfrm>
    </dsp:sp>
    <dsp:sp modelId="{7926EAEB-3473-47C3-AEA3-3C6D607D50F9}">
      <dsp:nvSpPr>
        <dsp:cNvPr id="0" name=""/>
        <dsp:cNvSpPr/>
      </dsp:nvSpPr>
      <dsp:spPr>
        <a:xfrm>
          <a:off x="5078106" y="4291632"/>
          <a:ext cx="3532493" cy="919501"/>
        </a:xfrm>
        <a:prstGeom prst="rect">
          <a:avLst/>
        </a:prstGeom>
        <a:gradFill rotWithShape="1">
          <a:gsLst>
            <a:gs pos="0">
              <a:schemeClr val="accent1">
                <a:tint val="80000"/>
                <a:lumMod val="105000"/>
              </a:schemeClr>
            </a:gs>
            <a:gs pos="100000">
              <a:schemeClr val="accent1">
                <a:tint val="90000"/>
              </a:schemeClr>
            </a:gs>
          </a:gsLst>
          <a:lin ang="5400000" scaled="0"/>
        </a:gradFill>
        <a:ln w="9525" cap="rnd"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b="1" kern="1200">
              <a:solidFill>
                <a:schemeClr val="tx1"/>
              </a:solidFill>
            </a:rPr>
            <a:t>Business entrepreneurs</a:t>
          </a:r>
          <a:endParaRPr lang="en-US" sz="2500" b="1" kern="1200">
            <a:solidFill>
              <a:schemeClr val="tx1"/>
            </a:solidFill>
          </a:endParaRPr>
        </a:p>
      </dsp:txBody>
      <dsp:txXfrm>
        <a:off x="5078106" y="4291632"/>
        <a:ext cx="3532493" cy="91950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4AD6A981-944C-4092-928F-CBB2E8E2B620}"/>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0">
                <a:ea typeface="+mn-ea"/>
              </a:defRPr>
            </a:lvl1pPr>
          </a:lstStyle>
          <a:p>
            <a:pPr>
              <a:defRPr/>
            </a:pPr>
            <a:endParaRPr lang="en-GB" altLang="en-US"/>
          </a:p>
        </p:txBody>
      </p:sp>
      <p:sp>
        <p:nvSpPr>
          <p:cNvPr id="29699" name="Rectangle 3">
            <a:extLst>
              <a:ext uri="{FF2B5EF4-FFF2-40B4-BE49-F238E27FC236}">
                <a16:creationId xmlns:a16="http://schemas.microsoft.com/office/drawing/2014/main" id="{E6144936-8015-4283-BCDD-3CEF00FD0E7D}"/>
              </a:ext>
            </a:extLst>
          </p:cNvPr>
          <p:cNvSpPr>
            <a:spLocks noGrp="1" noChangeArrowheads="1"/>
          </p:cNvSpPr>
          <p:nvPr>
            <p:ph type="dt" sz="quarter"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ea typeface="+mn-ea"/>
              </a:defRPr>
            </a:lvl1pPr>
          </a:lstStyle>
          <a:p>
            <a:pPr>
              <a:defRPr/>
            </a:pPr>
            <a:endParaRPr lang="en-GB" altLang="en-US"/>
          </a:p>
        </p:txBody>
      </p:sp>
      <p:sp>
        <p:nvSpPr>
          <p:cNvPr id="29700" name="Rectangle 4">
            <a:extLst>
              <a:ext uri="{FF2B5EF4-FFF2-40B4-BE49-F238E27FC236}">
                <a16:creationId xmlns:a16="http://schemas.microsoft.com/office/drawing/2014/main" id="{6768778A-4931-4334-B7EE-C166AF283E98}"/>
              </a:ext>
            </a:extLst>
          </p:cNvPr>
          <p:cNvSpPr>
            <a:spLocks noGrp="1" noChangeArrowheads="1"/>
          </p:cNvSpPr>
          <p:nvPr>
            <p:ph type="ftr" sz="quarter" idx="2"/>
          </p:nvPr>
        </p:nvSpPr>
        <p:spPr bwMode="auto">
          <a:xfrm>
            <a:off x="0" y="944245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a:ea typeface="+mn-ea"/>
              </a:defRPr>
            </a:lvl1pPr>
          </a:lstStyle>
          <a:p>
            <a:pPr>
              <a:defRPr/>
            </a:pPr>
            <a:endParaRPr lang="en-GB" altLang="en-US"/>
          </a:p>
        </p:txBody>
      </p:sp>
      <p:sp>
        <p:nvSpPr>
          <p:cNvPr id="29701" name="Rectangle 5">
            <a:extLst>
              <a:ext uri="{FF2B5EF4-FFF2-40B4-BE49-F238E27FC236}">
                <a16:creationId xmlns:a16="http://schemas.microsoft.com/office/drawing/2014/main" id="{DF17835D-B316-48CE-AA24-117BB6D886B3}"/>
              </a:ext>
            </a:extLst>
          </p:cNvPr>
          <p:cNvSpPr>
            <a:spLocks noGrp="1" noChangeArrowheads="1"/>
          </p:cNvSpPr>
          <p:nvPr>
            <p:ph type="sldNum" sz="quarter" idx="3"/>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a:ea typeface="+mn-ea"/>
              </a:defRPr>
            </a:lvl1pPr>
          </a:lstStyle>
          <a:p>
            <a:pPr>
              <a:defRPr/>
            </a:pPr>
            <a:fld id="{43744627-A2A8-47CF-A317-9D6AE4BB8BE9}"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D7ECBC-9338-4FFE-B0AA-668EAFC986F9}"/>
              </a:ext>
            </a:extLst>
          </p:cNvPr>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ea typeface="+mn-ea"/>
              </a:defRPr>
            </a:lvl1pPr>
          </a:lstStyle>
          <a:p>
            <a:pPr>
              <a:defRPr/>
            </a:pPr>
            <a:endParaRPr lang="en-GB"/>
          </a:p>
        </p:txBody>
      </p:sp>
      <p:sp>
        <p:nvSpPr>
          <p:cNvPr id="3" name="Date Placeholder 2">
            <a:extLst>
              <a:ext uri="{FF2B5EF4-FFF2-40B4-BE49-F238E27FC236}">
                <a16:creationId xmlns:a16="http://schemas.microsoft.com/office/drawing/2014/main" id="{06F748FE-26FA-40D6-966A-D9F5F0F0967B}"/>
              </a:ext>
            </a:extLst>
          </p:cNvPr>
          <p:cNvSpPr>
            <a:spLocks noGrp="1"/>
          </p:cNvSpPr>
          <p:nvPr>
            <p:ph type="dt" idx="1"/>
          </p:nvPr>
        </p:nvSpPr>
        <p:spPr>
          <a:xfrm>
            <a:off x="3856038" y="0"/>
            <a:ext cx="2951162" cy="498475"/>
          </a:xfrm>
          <a:prstGeom prst="rect">
            <a:avLst/>
          </a:prstGeom>
        </p:spPr>
        <p:txBody>
          <a:bodyPr vert="horz" lIns="91440" tIns="45720" rIns="91440" bIns="45720" rtlCol="0"/>
          <a:lstStyle>
            <a:lvl1pPr algn="r">
              <a:defRPr sz="1200">
                <a:ea typeface="+mn-ea"/>
              </a:defRPr>
            </a:lvl1pPr>
          </a:lstStyle>
          <a:p>
            <a:pPr>
              <a:defRPr/>
            </a:pPr>
            <a:fld id="{5146BE1C-1403-4B14-B541-EB6340AA084D}" type="datetimeFigureOut">
              <a:rPr lang="en-GB"/>
              <a:pPr>
                <a:defRPr/>
              </a:pPr>
              <a:t>31/10/2024</a:t>
            </a:fld>
            <a:endParaRPr lang="en-GB"/>
          </a:p>
        </p:txBody>
      </p:sp>
      <p:sp>
        <p:nvSpPr>
          <p:cNvPr id="4" name="Slide Image Placeholder 3">
            <a:extLst>
              <a:ext uri="{FF2B5EF4-FFF2-40B4-BE49-F238E27FC236}">
                <a16:creationId xmlns:a16="http://schemas.microsoft.com/office/drawing/2014/main" id="{B49978D8-FC42-406D-8DEE-F8B8B78A8D75}"/>
              </a:ext>
            </a:extLst>
          </p:cNvPr>
          <p:cNvSpPr>
            <a:spLocks noGrp="1" noRot="1" noChangeAspect="1"/>
          </p:cNvSpPr>
          <p:nvPr>
            <p:ph type="sldImg" idx="2"/>
          </p:nvPr>
        </p:nvSpPr>
        <p:spPr>
          <a:xfrm>
            <a:off x="1168400" y="1243013"/>
            <a:ext cx="4471988" cy="33543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7E98273D-9E74-4B91-9C03-081A02597DBD}"/>
              </a:ext>
            </a:extLst>
          </p:cNvPr>
          <p:cNvSpPr>
            <a:spLocks noGrp="1"/>
          </p:cNvSpPr>
          <p:nvPr>
            <p:ph type="body" sz="quarter" idx="3"/>
          </p:nvPr>
        </p:nvSpPr>
        <p:spPr>
          <a:xfrm>
            <a:off x="681038" y="4784725"/>
            <a:ext cx="5446712" cy="3913188"/>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Slide Number Placeholder 6">
            <a:extLst>
              <a:ext uri="{FF2B5EF4-FFF2-40B4-BE49-F238E27FC236}">
                <a16:creationId xmlns:a16="http://schemas.microsoft.com/office/drawing/2014/main" id="{9FFB3001-B081-4160-8BF1-CE179BE9927F}"/>
              </a:ext>
            </a:extLst>
          </p:cNvPr>
          <p:cNvSpPr>
            <a:spLocks noGrp="1"/>
          </p:cNvSpPr>
          <p:nvPr>
            <p:ph type="sldNum" sz="quarter" idx="5"/>
          </p:nvPr>
        </p:nvSpPr>
        <p:spPr>
          <a:xfrm>
            <a:off x="3856038" y="9442450"/>
            <a:ext cx="2951162" cy="498475"/>
          </a:xfrm>
          <a:prstGeom prst="rect">
            <a:avLst/>
          </a:prstGeom>
        </p:spPr>
        <p:txBody>
          <a:bodyPr vert="horz" lIns="91440" tIns="45720" rIns="91440" bIns="45720" rtlCol="0" anchor="b"/>
          <a:lstStyle>
            <a:lvl1pPr algn="r">
              <a:defRPr sz="1200">
                <a:ea typeface="+mn-ea"/>
              </a:defRPr>
            </a:lvl1pPr>
          </a:lstStyle>
          <a:p>
            <a:pPr>
              <a:defRPr/>
            </a:pPr>
            <a:fld id="{19BBA2C9-6794-4058-9E6F-BF9DC45C2E4F}"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booksforall.org.uk/finding-books/Books-for-All-Databas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doorwayonline.org.uk/" TargetMode="External"/><Relationship Id="rId7" Type="http://schemas.openxmlformats.org/officeDocument/2006/relationships/hyperlink" Target="https://sense-lang.org/typing/"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www.freetypinggame.net/play.asp%20-%20FreeTypingGame.Net" TargetMode="External"/><Relationship Id="rId5" Type="http://schemas.openxmlformats.org/officeDocument/2006/relationships/hyperlink" Target="https://www.learninggamesforkids.com/" TargetMode="External"/><Relationship Id="rId4" Type="http://schemas.openxmlformats.org/officeDocument/2006/relationships/hyperlink" Target="http://www.bbc.co.uk/bitesize/articles/z3c6tfr"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602695C6-D535-4940-8CE3-7C397F1C32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fld id="{2CFF40C4-A94A-4C35-8DFB-8CFA72945511}" type="slidenum">
              <a:rPr lang="en-GB" altLang="en-US" smtClean="0"/>
              <a:pPr/>
              <a:t>1</a:t>
            </a:fld>
            <a:endParaRPr lang="en-GB" altLang="en-US"/>
          </a:p>
        </p:txBody>
      </p:sp>
      <p:sp>
        <p:nvSpPr>
          <p:cNvPr id="16387" name="Rectangle 2">
            <a:extLst>
              <a:ext uri="{FF2B5EF4-FFF2-40B4-BE49-F238E27FC236}">
                <a16:creationId xmlns:a16="http://schemas.microsoft.com/office/drawing/2014/main" id="{AF8BAC0B-7C02-4598-B0BC-EDC2F90353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a:extLst>
              <a:ext uri="{FF2B5EF4-FFF2-40B4-BE49-F238E27FC236}">
                <a16:creationId xmlns:a16="http://schemas.microsoft.com/office/drawing/2014/main" id="{85B03888-490A-4A1B-9B20-8478E42EBE3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6E91"/>
                </a:solidFill>
                <a:effectLst/>
                <a:latin typeface="Urbane Rounded"/>
              </a:rPr>
              <a:t>Dyslexia Unwrapped is an online resource provided by Dyslexia Scotland. It is a resource aimed at young people with dyslexia aged 8 – 18, but also has information for parents.</a:t>
            </a:r>
            <a:endParaRPr lang="en-GB" dirty="0"/>
          </a:p>
        </p:txBody>
      </p:sp>
      <p:sp>
        <p:nvSpPr>
          <p:cNvPr id="4" name="Slide Number Placeholder 3"/>
          <p:cNvSpPr>
            <a:spLocks noGrp="1"/>
          </p:cNvSpPr>
          <p:nvPr>
            <p:ph type="sldNum" sz="quarter" idx="5"/>
          </p:nvPr>
        </p:nvSpPr>
        <p:spPr/>
        <p:txBody>
          <a:bodyPr/>
          <a:lstStyle/>
          <a:p>
            <a:pPr>
              <a:defRPr/>
            </a:pPr>
            <a:fld id="{19BBA2C9-6794-4058-9E6F-BF9DC45C2E4F}" type="slidenum">
              <a:rPr lang="en-GB" smtClean="0"/>
              <a:pPr>
                <a:defRPr/>
              </a:pPr>
              <a:t>11</a:t>
            </a:fld>
            <a:endParaRPr lang="en-GB"/>
          </a:p>
        </p:txBody>
      </p:sp>
    </p:spTree>
    <p:extLst>
      <p:ext uri="{BB962C8B-B14F-4D97-AF65-F5344CB8AC3E}">
        <p14:creationId xmlns:p14="http://schemas.microsoft.com/office/powerpoint/2010/main" val="3671803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85A57D13-D85D-4D95-8B96-C533DB0D19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0953FC9F-A91A-409B-9F5A-7C4A96B9CB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57175" marR="0" lvl="0" indent="-257175" algn="l" defTabSz="914400" rtl="0" eaLnBrk="0" fontAlgn="base" latinLnBrk="0" hangingPunct="0">
              <a:lnSpc>
                <a:spcPct val="150000"/>
              </a:lnSpc>
              <a:spcBef>
                <a:spcPct val="20000"/>
              </a:spcBef>
              <a:spcAft>
                <a:spcPct val="0"/>
              </a:spcAft>
              <a:buClrTx/>
              <a:buSzTx/>
              <a:buFontTx/>
              <a:buChar char="•"/>
              <a:tabLst/>
              <a:defRPr/>
            </a:pPr>
            <a:r>
              <a:rPr kumimoji="1" lang="en-GB" sz="2400" b="0" i="0" u="none" strike="noStrike" kern="1200" cap="none" spc="0" normalizeH="0" baseline="0" noProof="0" dirty="0">
                <a:ln>
                  <a:noFill/>
                </a:ln>
                <a:solidFill>
                  <a:srgbClr val="002060"/>
                </a:solidFill>
                <a:effectLst/>
                <a:uLnTx/>
                <a:uFillTx/>
                <a:latin typeface="Comic Sans MS"/>
                <a:ea typeface="ＭＳ Ｐゴシック" panose="020B0600070205080204" pitchFamily="34" charset="-128"/>
                <a:cs typeface="+mn-cs"/>
              </a:rPr>
              <a:t>Focus of guidelines and support –  the classroom</a:t>
            </a:r>
          </a:p>
          <a:p>
            <a:pPr marL="257175" marR="0" lvl="0" indent="-257175" algn="l" defTabSz="914400" rtl="0" eaLnBrk="0" fontAlgn="base" latinLnBrk="0" hangingPunct="0">
              <a:lnSpc>
                <a:spcPct val="150000"/>
              </a:lnSpc>
              <a:spcBef>
                <a:spcPct val="20000"/>
              </a:spcBef>
              <a:spcAft>
                <a:spcPct val="0"/>
              </a:spcAft>
              <a:buClrTx/>
              <a:buSzTx/>
              <a:buFontTx/>
              <a:buChar char="•"/>
              <a:tabLst/>
              <a:defRPr/>
            </a:pPr>
            <a:r>
              <a:rPr kumimoji="1" lang="en-GB" sz="2400" b="0" i="0" u="none" strike="noStrike" kern="1200" cap="none" spc="0" normalizeH="0" baseline="0" noProof="0" dirty="0">
                <a:ln>
                  <a:noFill/>
                </a:ln>
                <a:solidFill>
                  <a:srgbClr val="002060"/>
                </a:solidFill>
                <a:effectLst/>
                <a:uLnTx/>
                <a:uFillTx/>
                <a:latin typeface="Comic Sans MS"/>
                <a:ea typeface="ＭＳ Ｐゴシック" panose="020B0600070205080204" pitchFamily="34" charset="-128"/>
                <a:cs typeface="+mn-cs"/>
              </a:rPr>
              <a:t>Terminology </a:t>
            </a:r>
            <a:r>
              <a:rPr kumimoji="1" lang="en-GB" sz="2400" b="1" i="0" u="none" strike="noStrike" kern="1200" cap="none" spc="0" normalizeH="0" baseline="0" noProof="0" dirty="0">
                <a:ln>
                  <a:noFill/>
                </a:ln>
                <a:solidFill>
                  <a:srgbClr val="0070C0"/>
                </a:solidFill>
                <a:effectLst/>
                <a:uLnTx/>
                <a:uFillTx/>
                <a:latin typeface="Comic Sans MS"/>
                <a:ea typeface="ＭＳ Ｐゴシック" panose="020B0600070205080204" pitchFamily="34" charset="-128"/>
                <a:cs typeface="+mn-cs"/>
              </a:rPr>
              <a:t>IDENTIFICATION (not tendencies or diagnosis)</a:t>
            </a:r>
            <a:endParaRPr kumimoji="1" lang="en-GB" sz="2400" b="0" i="0" u="none" strike="noStrike" kern="1200" cap="none" spc="0" normalizeH="0" baseline="0" noProof="0" dirty="0">
              <a:ln>
                <a:noFill/>
              </a:ln>
              <a:solidFill>
                <a:srgbClr val="000000"/>
              </a:solidFill>
              <a:effectLst/>
              <a:uLnTx/>
              <a:uFillTx/>
              <a:latin typeface="Comic Sans MS"/>
              <a:ea typeface="ＭＳ Ｐゴシック" panose="020B0600070205080204" pitchFamily="34" charset="-128"/>
              <a:cs typeface="+mn-cs"/>
            </a:endParaRPr>
          </a:p>
          <a:p>
            <a:pPr marL="257175" marR="0" lvl="0" indent="-257175" algn="l" defTabSz="914400" rtl="0" eaLnBrk="0" fontAlgn="base" latinLnBrk="0" hangingPunct="0">
              <a:lnSpc>
                <a:spcPct val="150000"/>
              </a:lnSpc>
              <a:spcBef>
                <a:spcPct val="20000"/>
              </a:spcBef>
              <a:spcAft>
                <a:spcPct val="0"/>
              </a:spcAft>
              <a:buClrTx/>
              <a:buSzTx/>
              <a:buFontTx/>
              <a:buChar char="•"/>
              <a:tabLst/>
              <a:defRPr/>
            </a:pPr>
            <a:r>
              <a:rPr kumimoji="1" lang="en-GB" sz="2400" b="1" i="0" u="none" strike="noStrike" kern="1200" cap="none" spc="0" normalizeH="0" baseline="0" noProof="0" dirty="0">
                <a:ln>
                  <a:noFill/>
                </a:ln>
                <a:solidFill>
                  <a:srgbClr val="0070C0"/>
                </a:solidFill>
                <a:effectLst/>
                <a:uLnTx/>
                <a:uFillTx/>
                <a:latin typeface="Comic Sans MS"/>
                <a:ea typeface="ＭＳ Ｐゴシック" panose="020B0600070205080204" pitchFamily="34" charset="-128"/>
                <a:cs typeface="+mn-cs"/>
              </a:rPr>
              <a:t>No one test </a:t>
            </a:r>
            <a:r>
              <a:rPr kumimoji="1" lang="en-GB" sz="2400" b="0" i="0" u="none" strike="noStrike" kern="1200" cap="none" spc="0" normalizeH="0" baseline="0" noProof="0" dirty="0">
                <a:ln>
                  <a:noFill/>
                </a:ln>
                <a:solidFill>
                  <a:srgbClr val="002060"/>
                </a:solidFill>
                <a:effectLst/>
                <a:uLnTx/>
                <a:uFillTx/>
                <a:latin typeface="Comic Sans MS"/>
                <a:ea typeface="ＭＳ Ｐゴシック" panose="020B0600070205080204" pitchFamily="34" charset="-128"/>
                <a:cs typeface="+mn-cs"/>
              </a:rPr>
              <a:t>to identify a child as having dyslexia</a:t>
            </a:r>
          </a:p>
          <a:p>
            <a:pPr marL="2914650" marR="0" lvl="8" indent="-171450" algn="l" defTabSz="685800" rtl="0" eaLnBrk="1" fontAlgn="auto" latinLnBrk="0" hangingPunct="1">
              <a:lnSpc>
                <a:spcPct val="150000"/>
              </a:lnSpc>
              <a:spcBef>
                <a:spcPts val="375"/>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2060"/>
                </a:solidFill>
                <a:effectLst/>
                <a:uLnTx/>
                <a:uFillTx/>
                <a:latin typeface="Comic Sans MS"/>
                <a:ea typeface="ＭＳ Ｐゴシック"/>
                <a:cs typeface="+mn-cs"/>
              </a:rPr>
              <a:t>Identification  is a  </a:t>
            </a:r>
            <a:r>
              <a:rPr kumimoji="0" lang="en-GB" sz="2400" b="1" i="0" u="none" strike="noStrike" kern="1200" cap="none" spc="0" normalizeH="0" baseline="0" noProof="0" dirty="0">
                <a:ln>
                  <a:noFill/>
                </a:ln>
                <a:solidFill>
                  <a:srgbClr val="0070C0"/>
                </a:solidFill>
                <a:effectLst/>
                <a:uLnTx/>
                <a:uFillTx/>
                <a:latin typeface="Comic Sans MS"/>
                <a:ea typeface="ＭＳ Ｐゴシック"/>
                <a:cs typeface="+mn-cs"/>
              </a:rPr>
              <a:t>STAGED PROCESS</a:t>
            </a:r>
          </a:p>
          <a:p>
            <a:pPr marL="2914650" marR="0" lvl="8" indent="-171450" algn="l" defTabSz="685800" rtl="0" eaLnBrk="1" fontAlgn="auto" latinLnBrk="0" hangingPunct="1">
              <a:lnSpc>
                <a:spcPct val="150000"/>
              </a:lnSpc>
              <a:spcBef>
                <a:spcPts val="375"/>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002060"/>
                </a:solidFill>
                <a:effectLst/>
                <a:uLnTx/>
                <a:uFillTx/>
                <a:latin typeface="Comic Sans MS"/>
                <a:ea typeface="ＭＳ Ｐゴシック"/>
                <a:cs typeface="+mn-cs"/>
              </a:rPr>
              <a:t>NOT</a:t>
            </a:r>
            <a:r>
              <a:rPr kumimoji="0" lang="en-GB" sz="2400" b="0" i="0" u="none" strike="noStrike" kern="1200" cap="none" spc="0" normalizeH="0" baseline="0" noProof="0" dirty="0">
                <a:ln>
                  <a:noFill/>
                </a:ln>
                <a:solidFill>
                  <a:srgbClr val="002060"/>
                </a:solidFill>
                <a:effectLst/>
                <a:uLnTx/>
                <a:uFillTx/>
                <a:latin typeface="Comic Sans MS"/>
                <a:ea typeface="ＭＳ Ｐゴシック"/>
                <a:cs typeface="+mn-cs"/>
              </a:rPr>
              <a:t> a one-off test</a:t>
            </a:r>
            <a:endParaRPr kumimoji="0" lang="en-GB" sz="1350" b="0" i="0" u="none" strike="noStrike" kern="1200" cap="none" spc="0" normalizeH="0" baseline="0" noProof="0" dirty="0">
              <a:ln>
                <a:noFill/>
              </a:ln>
              <a:solidFill>
                <a:srgbClr val="002060"/>
              </a:solidFill>
              <a:effectLst/>
              <a:uLnTx/>
              <a:uFillTx/>
              <a:latin typeface="Comic Sans MS"/>
              <a:ea typeface="ＭＳ Ｐゴシック"/>
              <a:cs typeface="+mn-cs"/>
            </a:endParaRPr>
          </a:p>
          <a:p>
            <a:pPr marL="257175" marR="0" lvl="0" indent="-257175" algn="l" defTabSz="914400" rtl="0" eaLnBrk="0" fontAlgn="base" latinLnBrk="0" hangingPunct="0">
              <a:lnSpc>
                <a:spcPct val="150000"/>
              </a:lnSpc>
              <a:spcBef>
                <a:spcPct val="20000"/>
              </a:spcBef>
              <a:spcAft>
                <a:spcPct val="0"/>
              </a:spcAft>
              <a:buClrTx/>
              <a:buSzTx/>
              <a:buFontTx/>
              <a:buChar char="•"/>
              <a:tabLst/>
              <a:defRPr/>
            </a:pPr>
            <a:r>
              <a:rPr kumimoji="1" lang="en-GB" sz="2400" b="0" i="0" u="none" strike="noStrike" kern="1200" cap="none" spc="0" normalizeH="0" baseline="0" noProof="0" dirty="0">
                <a:ln>
                  <a:noFill/>
                </a:ln>
                <a:solidFill>
                  <a:srgbClr val="0070C0"/>
                </a:solidFill>
                <a:effectLst/>
                <a:uLnTx/>
                <a:uFillTx/>
                <a:latin typeface="Comic Sans MS"/>
                <a:ea typeface="ＭＳ Ｐゴシック" panose="020B0600070205080204" pitchFamily="34" charset="-128"/>
                <a:cs typeface="+mn-cs"/>
              </a:rPr>
              <a:t>An identification should not change the support </a:t>
            </a:r>
            <a:r>
              <a:rPr kumimoji="1" lang="en-GB" sz="2400" b="0" i="0" u="none" strike="noStrike" kern="1200" cap="none" spc="0" normalizeH="0" baseline="0" noProof="0" dirty="0">
                <a:ln>
                  <a:noFill/>
                </a:ln>
                <a:solidFill>
                  <a:srgbClr val="002060"/>
                </a:solidFill>
                <a:effectLst/>
                <a:uLnTx/>
                <a:uFillTx/>
                <a:latin typeface="Comic Sans MS"/>
                <a:ea typeface="ＭＳ Ｐゴシック" panose="020B0600070205080204" pitchFamily="34" charset="-128"/>
                <a:cs typeface="+mn-cs"/>
              </a:rPr>
              <a:t>–support should already be in place based on observed strengths and barriers that prevent success in class</a:t>
            </a:r>
          </a:p>
          <a:p>
            <a:pPr eaLnBrk="1" hangingPunct="1">
              <a:spcBef>
                <a:spcPct val="0"/>
              </a:spcBef>
            </a:pPr>
            <a:endParaRPr lang="en-GB" altLang="en-US" dirty="0"/>
          </a:p>
          <a:p>
            <a:pPr eaLnBrk="1" hangingPunct="1">
              <a:spcBef>
                <a:spcPct val="0"/>
              </a:spcBef>
            </a:pPr>
            <a:endParaRPr lang="en-GB" altLang="en-US" dirty="0"/>
          </a:p>
          <a:p>
            <a:pPr eaLnBrk="1" hangingPunct="1">
              <a:spcBef>
                <a:spcPct val="0"/>
              </a:spcBef>
            </a:pPr>
            <a:r>
              <a:rPr lang="en-GB" altLang="en-US" dirty="0"/>
              <a:t>School staff are trained to identify dyslexia </a:t>
            </a:r>
          </a:p>
          <a:p>
            <a:pPr eaLnBrk="1" hangingPunct="1">
              <a:spcBef>
                <a:spcPct val="0"/>
              </a:spcBef>
            </a:pPr>
            <a:r>
              <a:rPr lang="en-GB" altLang="en-US" dirty="0"/>
              <a:t>- so parents don’t need to go for external assessments </a:t>
            </a:r>
          </a:p>
          <a:p>
            <a:pPr eaLnBrk="1" hangingPunct="1">
              <a:spcBef>
                <a:spcPct val="0"/>
              </a:spcBef>
            </a:pPr>
            <a:r>
              <a:rPr lang="en-GB" altLang="en-US" dirty="0"/>
              <a:t>Educational Psychologists not required </a:t>
            </a:r>
            <a:r>
              <a:rPr lang="en-GB" altLang="en-US" b="1" dirty="0"/>
              <a:t>but can advice</a:t>
            </a:r>
            <a:r>
              <a:rPr lang="en-GB" altLang="en-US" dirty="0"/>
              <a:t> school staff for complicated cases and as second name in sign off.</a:t>
            </a:r>
          </a:p>
          <a:p>
            <a:pPr marL="171450" indent="-171450" eaLnBrk="1" hangingPunct="1">
              <a:spcBef>
                <a:spcPct val="0"/>
              </a:spcBef>
              <a:buFontTx/>
              <a:buChar char="-"/>
            </a:pPr>
            <a:endParaRPr lang="en-GB" altLang="en-US" dirty="0"/>
          </a:p>
          <a:p>
            <a:pPr marL="171450" indent="-171450" eaLnBrk="1" hangingPunct="1">
              <a:spcBef>
                <a:spcPct val="0"/>
              </a:spcBef>
              <a:buFontTx/>
              <a:buChar char="-"/>
            </a:pPr>
            <a:endParaRPr lang="en-GB" altLang="en-US" dirty="0"/>
          </a:p>
          <a:p>
            <a:pPr eaLnBrk="1" hangingPunct="1">
              <a:spcBef>
                <a:spcPct val="0"/>
              </a:spcBef>
            </a:pPr>
            <a:r>
              <a:rPr lang="en-GB" altLang="en-US" dirty="0"/>
              <a:t>Main tools for assessment –</a:t>
            </a:r>
          </a:p>
          <a:p>
            <a:pPr eaLnBrk="1" hangingPunct="1">
              <a:spcBef>
                <a:spcPct val="0"/>
              </a:spcBef>
            </a:pPr>
            <a:r>
              <a:rPr lang="en-GB" altLang="en-US" dirty="0"/>
              <a:t> 	– Checklist (for use by CTs and </a:t>
            </a:r>
            <a:r>
              <a:rPr lang="en-GB" altLang="en-US" dirty="0" err="1"/>
              <a:t>SfL</a:t>
            </a:r>
            <a:r>
              <a:rPr lang="en-GB" altLang="en-US" dirty="0"/>
              <a:t>)</a:t>
            </a:r>
          </a:p>
          <a:p>
            <a:pPr eaLnBrk="1" hangingPunct="1">
              <a:spcBef>
                <a:spcPct val="0"/>
              </a:spcBef>
            </a:pPr>
            <a:r>
              <a:rPr lang="en-GB" altLang="en-US" dirty="0"/>
              <a:t>	- Parent/ Carer information form (to get</a:t>
            </a:r>
          </a:p>
          <a:p>
            <a:pPr eaLnBrk="1" hangingPunct="1">
              <a:spcBef>
                <a:spcPct val="0"/>
              </a:spcBef>
            </a:pPr>
            <a:r>
              <a:rPr lang="en-GB" altLang="en-US" dirty="0"/>
              <a:t>		 parent/ carer view)</a:t>
            </a:r>
          </a:p>
          <a:p>
            <a:pPr eaLnBrk="1" hangingPunct="1">
              <a:spcBef>
                <a:spcPct val="0"/>
              </a:spcBef>
            </a:pPr>
            <a:r>
              <a:rPr lang="en-GB" altLang="en-US" dirty="0"/>
              <a:t>	- discussion with child	</a:t>
            </a:r>
          </a:p>
          <a:p>
            <a:pPr eaLnBrk="1" hangingPunct="1">
              <a:spcBef>
                <a:spcPct val="0"/>
              </a:spcBef>
            </a:pPr>
            <a:r>
              <a:rPr lang="en-GB" altLang="en-US" dirty="0"/>
              <a:t>Dyslexia Report - used by SfL to record evidence. It is the final report and is used as the basis for identification of dyslexia – there is a section for the conclusion. </a:t>
            </a:r>
          </a:p>
          <a:p>
            <a:pPr eaLnBrk="1" hangingPunct="1">
              <a:spcBef>
                <a:spcPct val="0"/>
              </a:spcBef>
            </a:pPr>
            <a:r>
              <a:rPr lang="en-GB" altLang="en-US" dirty="0"/>
              <a:t>Two professionals sign it off.</a:t>
            </a:r>
          </a:p>
          <a:p>
            <a:pPr eaLnBrk="1" hangingPunct="1">
              <a:spcBef>
                <a:spcPct val="0"/>
              </a:spcBef>
            </a:pPr>
            <a:endParaRPr lang="en-GB" altLang="en-US" dirty="0"/>
          </a:p>
          <a:p>
            <a:pPr marL="0" marR="0" lvl="0" indent="0" algn="l" defTabSz="914400" rtl="0" eaLnBrk="1" fontAlgn="base" latinLnBrk="0" hangingPunct="1">
              <a:lnSpc>
                <a:spcPct val="100000"/>
              </a:lnSpc>
              <a:spcBef>
                <a:spcPct val="0"/>
              </a:spcBef>
              <a:spcAft>
                <a:spcPct val="0"/>
              </a:spcAft>
              <a:buClrTx/>
              <a:buSzTx/>
              <a:buFontTx/>
              <a:buNone/>
              <a:tabLst/>
              <a:defRPr/>
            </a:pPr>
            <a:r>
              <a:rPr lang="en-GB" sz="1200" dirty="0">
                <a:solidFill>
                  <a:srgbClr val="000000"/>
                </a:solidFill>
              </a:rPr>
              <a:t>Support/ advice  on this process is available to school from CEC Literacy/ Dyslexia Support Team </a:t>
            </a:r>
            <a:endParaRPr lang="en-GB" sz="1800" dirty="0">
              <a:solidFill>
                <a:srgbClr val="000000"/>
              </a:solidFill>
            </a:endParaRPr>
          </a:p>
          <a:p>
            <a:pPr eaLnBrk="1" hangingPunct="1">
              <a:spcBef>
                <a:spcPct val="0"/>
              </a:spcBef>
            </a:pPr>
            <a:endParaRPr lang="en-GB" altLang="en-US" dirty="0"/>
          </a:p>
          <a:p>
            <a:endParaRPr lang="en-GB" altLang="en-US" dirty="0"/>
          </a:p>
        </p:txBody>
      </p:sp>
      <p:sp>
        <p:nvSpPr>
          <p:cNvPr id="4" name="Slide Number Placeholder 3">
            <a:extLst>
              <a:ext uri="{FF2B5EF4-FFF2-40B4-BE49-F238E27FC236}">
                <a16:creationId xmlns:a16="http://schemas.microsoft.com/office/drawing/2014/main" id="{31E908CC-9BD8-44D8-AE4C-BD67422CCE5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624E5F-177B-4752-B81E-D5E5415006D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9769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9F87A56A-D330-4741-A28C-A5E08BCCAA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76563D95-F02E-428B-8D3A-E8FF98C309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Within the guidelines are a wide range of assessments, advice and strategies for teachers and support staff</a:t>
            </a:r>
          </a:p>
          <a:p>
            <a:endParaRPr lang="en-GB" altLang="en-US" dirty="0"/>
          </a:p>
          <a:p>
            <a:endParaRPr lang="en-GB" altLang="en-US" dirty="0"/>
          </a:p>
        </p:txBody>
      </p:sp>
      <p:sp>
        <p:nvSpPr>
          <p:cNvPr id="4" name="Slide Number Placeholder 3">
            <a:extLst>
              <a:ext uri="{FF2B5EF4-FFF2-40B4-BE49-F238E27FC236}">
                <a16:creationId xmlns:a16="http://schemas.microsoft.com/office/drawing/2014/main" id="{05FA4BFB-CDD0-4582-8B85-1C4687527402}"/>
              </a:ext>
            </a:extLst>
          </p:cNvPr>
          <p:cNvSpPr>
            <a:spLocks noGrp="1"/>
          </p:cNvSpPr>
          <p:nvPr>
            <p:ph type="sldNum" sz="quarter" idx="5"/>
          </p:nvPr>
        </p:nvSpPr>
        <p:spPr/>
        <p:txBody>
          <a:bodyPr/>
          <a:lstStyle/>
          <a:p>
            <a:pPr>
              <a:defRPr/>
            </a:pPr>
            <a:fld id="{2E7852F9-09D8-436E-9944-C9F607F6CA27}" type="slidenum">
              <a:rPr lang="en-GB" smtClean="0"/>
              <a:pPr>
                <a:defRPr/>
              </a:pPr>
              <a:t>13</a:t>
            </a:fld>
            <a:endParaRPr lang="en-GB"/>
          </a:p>
        </p:txBody>
      </p:sp>
    </p:spTree>
    <p:extLst>
      <p:ext uri="{BB962C8B-B14F-4D97-AF65-F5344CB8AC3E}">
        <p14:creationId xmlns:p14="http://schemas.microsoft.com/office/powerpoint/2010/main" val="3782636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different levels and pathways of support.  Give examples of pathway 1 and pathway 2.</a:t>
            </a:r>
          </a:p>
        </p:txBody>
      </p:sp>
      <p:sp>
        <p:nvSpPr>
          <p:cNvPr id="4" name="Slide Number Placeholder 3"/>
          <p:cNvSpPr>
            <a:spLocks noGrp="1"/>
          </p:cNvSpPr>
          <p:nvPr>
            <p:ph type="sldNum" sz="quarter" idx="5"/>
          </p:nvPr>
        </p:nvSpPr>
        <p:spPr/>
        <p:txBody>
          <a:bodyPr/>
          <a:lstStyle/>
          <a:p>
            <a:pPr>
              <a:defRPr/>
            </a:pPr>
            <a:fld id="{19BBA2C9-6794-4058-9E6F-BF9DC45C2E4F}" type="slidenum">
              <a:rPr lang="en-GB" smtClean="0"/>
              <a:pPr>
                <a:defRPr/>
              </a:pPr>
              <a:t>14</a:t>
            </a:fld>
            <a:endParaRPr lang="en-GB"/>
          </a:p>
        </p:txBody>
      </p:sp>
    </p:spTree>
    <p:extLst>
      <p:ext uri="{BB962C8B-B14F-4D97-AF65-F5344CB8AC3E}">
        <p14:creationId xmlns:p14="http://schemas.microsoft.com/office/powerpoint/2010/main" val="1059080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19BBA2C9-6794-4058-9E6F-BF9DC45C2E4F}" type="slidenum">
              <a:rPr lang="en-GB" smtClean="0"/>
              <a:pPr>
                <a:defRPr/>
              </a:pPr>
              <a:t>15</a:t>
            </a:fld>
            <a:endParaRPr lang="en-GB"/>
          </a:p>
        </p:txBody>
      </p:sp>
    </p:spTree>
    <p:extLst>
      <p:ext uri="{BB962C8B-B14F-4D97-AF65-F5344CB8AC3E}">
        <p14:creationId xmlns:p14="http://schemas.microsoft.com/office/powerpoint/2010/main" val="1283016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5D70393E-297C-4084-83A7-215BC8D787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79B51E28-512D-416A-84E7-D585F057F6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mn-ea"/>
                <a:cs typeface="+mn-cs"/>
              </a:rPr>
              <a:t>Primary and secondary school staff work closely together to ensure a smooth transition. Transition arrangements ensure high school staff are made aware of the additional support needs of each child. </a:t>
            </a:r>
          </a:p>
          <a:p>
            <a:endParaRPr lang="en-GB" altLang="en-US" dirty="0"/>
          </a:p>
          <a:p>
            <a:r>
              <a:rPr lang="en-GB" altLang="en-US" dirty="0"/>
              <a:t>Guidelines also include comprehensive information on transition and sharing information on meeting literacy needs at each of these stages – see slide.</a:t>
            </a:r>
          </a:p>
          <a:p>
            <a:endParaRPr lang="en-GB" altLang="en-US" dirty="0"/>
          </a:p>
          <a:p>
            <a:r>
              <a:rPr lang="en-GB" altLang="en-US" dirty="0"/>
              <a:t>Form in guidelines for use by primary school staff to ensure relevant information for pupils with literacy difficulties/ dyslexia is passed on to secondary school Support for Learning staff.</a:t>
            </a:r>
          </a:p>
          <a:p>
            <a:r>
              <a:rPr lang="en-GB" altLang="en-US" dirty="0"/>
              <a:t>– talk through</a:t>
            </a:r>
          </a:p>
        </p:txBody>
      </p:sp>
      <p:sp>
        <p:nvSpPr>
          <p:cNvPr id="4" name="Slide Number Placeholder 3">
            <a:extLst>
              <a:ext uri="{FF2B5EF4-FFF2-40B4-BE49-F238E27FC236}">
                <a16:creationId xmlns:a16="http://schemas.microsoft.com/office/drawing/2014/main" id="{028C7480-D8E9-4F20-87CA-83C51696CDA8}"/>
              </a:ext>
            </a:extLst>
          </p:cNvPr>
          <p:cNvSpPr>
            <a:spLocks noGrp="1"/>
          </p:cNvSpPr>
          <p:nvPr>
            <p:ph type="sldNum" sz="quarter" idx="5"/>
          </p:nvPr>
        </p:nvSpPr>
        <p:spPr/>
        <p:txBody>
          <a:bodyPr/>
          <a:lstStyle/>
          <a:p>
            <a:pPr>
              <a:defRPr/>
            </a:pPr>
            <a:fld id="{246BA1B2-DF9E-4E48-9DB6-604DD38B555B}" type="slidenum">
              <a:rPr lang="en-GB" smtClean="0"/>
              <a:pPr>
                <a:defRPr/>
              </a:pPr>
              <a:t>16</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A7240-B6FE-F560-31A4-ADE4FBA8359B}"/>
            </a:ext>
          </a:extLst>
        </p:cNvPr>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2DADF95B-B619-3A4A-9F69-3418AA7BD7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394C88C7-EF22-E475-2F26-4B6143E787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At end provide copies of all leaflets to parents – as appropriate.</a:t>
            </a:r>
          </a:p>
          <a:p>
            <a:endParaRPr lang="en-US" altLang="en-US" dirty="0"/>
          </a:p>
          <a:p>
            <a:pPr lvl="1">
              <a:defRPr/>
            </a:pPr>
            <a:r>
              <a:rPr lang="en-GB" dirty="0">
                <a:solidFill>
                  <a:srgbClr val="7030A0"/>
                </a:solidFill>
              </a:rPr>
              <a:t>How I can help at home - Advice for Parents/ Carers (Primary)</a:t>
            </a:r>
            <a:endParaRPr lang="en-GB" sz="1700" dirty="0">
              <a:solidFill>
                <a:srgbClr val="7030A0"/>
              </a:solidFill>
            </a:endParaRPr>
          </a:p>
          <a:p>
            <a:pPr lvl="1">
              <a:defRPr/>
            </a:pPr>
            <a:r>
              <a:rPr lang="en-GB" dirty="0"/>
              <a:t>Dyslexia: Information for parents/ carers of Primary school children          </a:t>
            </a:r>
            <a:endParaRPr lang="en-GB" sz="1700" dirty="0"/>
          </a:p>
          <a:p>
            <a:pPr lvl="1">
              <a:defRPr/>
            </a:pPr>
            <a:r>
              <a:rPr lang="en-GB" dirty="0"/>
              <a:t>Dyslexia: Information for child (Primary) </a:t>
            </a:r>
          </a:p>
          <a:p>
            <a:endParaRPr lang="en-US" altLang="en-US" dirty="0"/>
          </a:p>
          <a:p>
            <a:endParaRPr lang="en-US" altLang="en-US" dirty="0"/>
          </a:p>
        </p:txBody>
      </p:sp>
      <p:sp>
        <p:nvSpPr>
          <p:cNvPr id="4" name="Slide Number Placeholder 3">
            <a:extLst>
              <a:ext uri="{FF2B5EF4-FFF2-40B4-BE49-F238E27FC236}">
                <a16:creationId xmlns:a16="http://schemas.microsoft.com/office/drawing/2014/main" id="{BD7C07B3-AC38-BC47-D883-FBC801726DD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943FAD-E07C-4832-9E12-25066A6C5B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441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Century Gothic" panose="020B0502020202020204" pitchFamily="34" charset="0"/>
              </a:rPr>
              <a:t>Before we go into the details of the supports, we want to give you an overview of the process of teaching children to read as this informs our approach in school.</a:t>
            </a:r>
          </a:p>
          <a:p>
            <a:endParaRPr lang="en-GB" dirty="0">
              <a:latin typeface="Century Gothic" panose="020B0502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When we are teaching reading we are approaching it from 2 angles: – phonics based reading and common word reading as described on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 KEY PART OF THE LDST SUPPORT PROGRAMME IS a PHONICS approach  because learners with </a:t>
            </a:r>
            <a:r>
              <a:rPr kumimoji="0" lang="en-US" alt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literacy difficulties often get stuck at this stage.</a:t>
            </a:r>
          </a:p>
          <a:p>
            <a:endParaRPr lang="en-GB" dirty="0">
              <a:latin typeface="Century Gothic" panose="020B0502020202020204" pitchFamily="34" charset="0"/>
            </a:endParaRPr>
          </a:p>
          <a:p>
            <a:endParaRPr lang="en-GB" dirty="0">
              <a:latin typeface="Century Gothic" panose="020B0502020202020204" pitchFamily="34" charset="0"/>
            </a:endParaRPr>
          </a:p>
          <a:p>
            <a:r>
              <a:rPr lang="en-GB" dirty="0">
                <a:latin typeface="Century Gothic" panose="020B0502020202020204" pitchFamily="34" charset="0"/>
              </a:rPr>
              <a:t>To be able to </a:t>
            </a:r>
            <a:r>
              <a:rPr lang="en-GB" b="1" dirty="0">
                <a:latin typeface="Century Gothic" panose="020B0502020202020204" pitchFamily="34" charset="0"/>
              </a:rPr>
              <a:t>read,</a:t>
            </a:r>
            <a:r>
              <a:rPr lang="en-GB" dirty="0">
                <a:latin typeface="Century Gothic" panose="020B0502020202020204" pitchFamily="34" charset="0"/>
              </a:rPr>
              <a:t> children need to know the sounds (phonemes) and the letters which represent those sounds (graphemes.) They need to be able to</a:t>
            </a:r>
            <a:r>
              <a:rPr lang="en-GB" b="1" dirty="0">
                <a:latin typeface="Century Gothic" panose="020B0502020202020204" pitchFamily="34" charset="0"/>
              </a:rPr>
              <a:t> blend those sounds together to read words, </a:t>
            </a:r>
            <a:r>
              <a:rPr lang="en-GB" dirty="0">
                <a:latin typeface="Century Gothic" panose="020B0502020202020204" pitchFamily="34" charset="0"/>
              </a:rPr>
              <a:t>as well as recognise the </a:t>
            </a:r>
            <a:r>
              <a:rPr lang="en-GB" b="1" dirty="0">
                <a:latin typeface="Century Gothic" panose="020B0502020202020204" pitchFamily="34" charset="0"/>
              </a:rPr>
              <a:t>common words </a:t>
            </a:r>
            <a:r>
              <a:rPr lang="en-GB" dirty="0">
                <a:latin typeface="Century Gothic" panose="020B0502020202020204" pitchFamily="34" charset="0"/>
              </a:rPr>
              <a:t>which can not be sounded out e.g. ‘said.’</a:t>
            </a:r>
          </a:p>
          <a:p>
            <a:endParaRPr lang="en-GB"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entury Gothic" panose="020B0502020202020204" pitchFamily="34" charset="0"/>
              </a:rPr>
              <a:t>Often for learners who are struggling to read, they have difficulty decoding (using phonics) and may also be confused about which words they can sound out and which words need to be read as ‘whole’ words. We also support learners to read common words automatically.</a:t>
            </a:r>
          </a:p>
          <a:p>
            <a:endParaRPr lang="en-GB" dirty="0">
              <a:latin typeface="Century Gothic" panose="020B0502020202020204" pitchFamily="34" charset="0"/>
            </a:endParaRPr>
          </a:p>
          <a:p>
            <a:pPr eaLnBrk="1" hangingPunct="1"/>
            <a:r>
              <a:rPr lang="en-GB" altLang="en-US" sz="1200" b="1" u="sng" dirty="0">
                <a:latin typeface="Comic Sans MS" panose="030F0702030302020204" pitchFamily="66" charset="0"/>
              </a:rPr>
              <a:t>Phonics</a:t>
            </a:r>
            <a:r>
              <a:rPr lang="en-GB" altLang="en-US" sz="1200" dirty="0">
                <a:latin typeface="Comic Sans MS" panose="030F0702030302020204" pitchFamily="66" charset="0"/>
              </a:rPr>
              <a:t> – sounding words out or a method of teaching beginners to read and pronounce </a:t>
            </a:r>
            <a:r>
              <a:rPr lang="en-GB" altLang="en-US" sz="1200" b="1" dirty="0">
                <a:latin typeface="Comic Sans MS" panose="030F0702030302020204" pitchFamily="66" charset="0"/>
              </a:rPr>
              <a:t>words</a:t>
            </a:r>
            <a:r>
              <a:rPr lang="en-GB" altLang="en-US" sz="1200" dirty="0">
                <a:latin typeface="Comic Sans MS" panose="030F0702030302020204" pitchFamily="66" charset="0"/>
              </a:rPr>
              <a:t> by learning the phonetic value of letters, letter groups, and especially syllables.</a:t>
            </a:r>
          </a:p>
          <a:p>
            <a:pPr eaLnBrk="1" hangingPunct="1"/>
            <a:endParaRPr lang="en-GB" altLang="en-US" sz="1200" dirty="0">
              <a:latin typeface="Comic Sans MS" panose="030F0702030302020204" pitchFamily="66" charset="0"/>
            </a:endParaRPr>
          </a:p>
          <a:p>
            <a:pPr eaLnBrk="1" hangingPunct="1"/>
            <a:r>
              <a:rPr lang="en-GB" altLang="en-US" sz="1200" b="1" u="sng" dirty="0">
                <a:latin typeface="Comic Sans MS" panose="030F0702030302020204" pitchFamily="66" charset="0"/>
              </a:rPr>
              <a:t>Common Words </a:t>
            </a:r>
            <a:r>
              <a:rPr lang="en-GB" altLang="en-US" sz="1200" dirty="0">
                <a:latin typeface="Comic Sans MS" panose="030F0702030302020204" pitchFamily="66" charset="0"/>
              </a:rPr>
              <a:t>-  the most </a:t>
            </a:r>
            <a:r>
              <a:rPr lang="en-GB" altLang="en-US" sz="1200" b="1" dirty="0">
                <a:latin typeface="Comic Sans MS" panose="030F0702030302020204" pitchFamily="66" charset="0"/>
              </a:rPr>
              <a:t>common words</a:t>
            </a:r>
            <a:r>
              <a:rPr lang="en-GB" altLang="en-US" sz="1200" dirty="0">
                <a:latin typeface="Comic Sans MS" panose="030F0702030302020204" pitchFamily="66" charset="0"/>
              </a:rPr>
              <a:t> used in English, listed in order of frequency, and include all parts of speech. Also known as </a:t>
            </a:r>
            <a:r>
              <a:rPr lang="en-GB" altLang="en-US" sz="1200" b="1" dirty="0">
                <a:latin typeface="Comic Sans MS" panose="030F0702030302020204" pitchFamily="66" charset="0"/>
              </a:rPr>
              <a:t>Fry</a:t>
            </a:r>
            <a:r>
              <a:rPr lang="en-GB" altLang="en-US" sz="1200" dirty="0">
                <a:latin typeface="Comic Sans MS" panose="030F0702030302020204" pitchFamily="66" charset="0"/>
              </a:rPr>
              <a:t> sight </a:t>
            </a:r>
            <a:r>
              <a:rPr lang="en-GB" altLang="en-US" sz="1200" b="1" dirty="0">
                <a:latin typeface="Comic Sans MS" panose="030F0702030302020204" pitchFamily="66" charset="0"/>
              </a:rPr>
              <a:t>words</a:t>
            </a:r>
            <a:r>
              <a:rPr lang="en-GB" altLang="en-US" sz="1200" dirty="0">
                <a:latin typeface="Comic Sans MS" panose="030F0702030302020204" pitchFamily="66" charset="0"/>
              </a:rPr>
              <a:t> or high frequency </a:t>
            </a:r>
            <a:r>
              <a:rPr lang="en-GB" altLang="en-US" sz="1200" b="1" dirty="0">
                <a:latin typeface="Comic Sans MS" panose="030F0702030302020204" pitchFamily="66" charset="0"/>
              </a:rPr>
              <a:t>words</a:t>
            </a:r>
            <a:r>
              <a:rPr lang="en-GB" altLang="en-US" sz="1200" dirty="0">
                <a:latin typeface="Comic Sans MS" panose="030F0702030302020204" pitchFamily="66" charset="0"/>
              </a:rPr>
              <a:t>, they must be easily recognized in order to achieve reading fluency.</a:t>
            </a:r>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p>
        </p:txBody>
      </p:sp>
      <p:sp>
        <p:nvSpPr>
          <p:cNvPr id="4" name="Slide Number Placeholder 3"/>
          <p:cNvSpPr>
            <a:spLocks noGrp="1"/>
          </p:cNvSpPr>
          <p:nvPr>
            <p:ph type="sldNum" sz="quarter" idx="5"/>
          </p:nvPr>
        </p:nvSpPr>
        <p:spPr/>
        <p:txBody>
          <a:bodyPr/>
          <a:lstStyle/>
          <a:p>
            <a:fld id="{9C2F0610-4934-4321-9882-192B36FBAB7B}" type="slidenum">
              <a:rPr lang="en-GB" smtClean="0"/>
              <a:t>19</a:t>
            </a:fld>
            <a:endParaRPr lang="en-GB"/>
          </a:p>
        </p:txBody>
      </p:sp>
    </p:spTree>
    <p:extLst>
      <p:ext uri="{BB962C8B-B14F-4D97-AF65-F5344CB8AC3E}">
        <p14:creationId xmlns:p14="http://schemas.microsoft.com/office/powerpoint/2010/main" val="885932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4164C238-99DE-49FE-8E8C-FAB0B795ECB8}"/>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95F219E3-ED91-4CC6-A76A-FC7D260CE5F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The Edinburgh Sound Chart is a tool we use to support the teaching of phonics.  This chart shows us that for these 37 sounds that are represented in each box, often there is more than 1 way of writing the sound.  In fact sometimes we have 2,3,4 or even 5 ways of writing the same sound.</a:t>
            </a:r>
          </a:p>
          <a:p>
            <a:pPr eaLnBrk="1" hangingPunct="1"/>
            <a:endParaRPr lang="en-GB" altLang="en-US" dirty="0">
              <a:latin typeface="Century Gothic" panose="020B0502020202020204" pitchFamily="34" charset="0"/>
            </a:endParaRPr>
          </a:p>
          <a:p>
            <a:pPr eaLnBrk="1" hangingPunct="1"/>
            <a:r>
              <a:rPr lang="en-GB" altLang="en-US" dirty="0">
                <a:latin typeface="Century Gothic" panose="020B0502020202020204" pitchFamily="34" charset="0"/>
              </a:rPr>
              <a:t>So if you look at the chart.  Each box is a sound box and within each box are the different ways a sound can be written.  For example if you look at the first box – it is the </a:t>
            </a:r>
            <a:r>
              <a:rPr lang="en-GB" altLang="en-US" dirty="0" err="1">
                <a:latin typeface="Century Gothic" panose="020B0502020202020204" pitchFamily="34" charset="0"/>
              </a:rPr>
              <a:t>ffffff</a:t>
            </a:r>
            <a:r>
              <a:rPr lang="en-GB" altLang="en-US" dirty="0">
                <a:latin typeface="Century Gothic" panose="020B0502020202020204" pitchFamily="34" charset="0"/>
              </a:rPr>
              <a:t> sound.  This can be written in 3 different ways.</a:t>
            </a:r>
          </a:p>
          <a:p>
            <a:pPr eaLnBrk="1" hangingPunct="1"/>
            <a:endParaRPr lang="en-GB" altLang="en-US" dirty="0">
              <a:latin typeface="Century Gothic" panose="020B0502020202020204" pitchFamily="34" charset="0"/>
            </a:endParaRPr>
          </a:p>
          <a:p>
            <a:pPr eaLnBrk="1" hangingPunct="1"/>
            <a:r>
              <a:rPr lang="en-GB" altLang="en-US" dirty="0">
                <a:latin typeface="Century Gothic" panose="020B0502020202020204" pitchFamily="34" charset="0"/>
              </a:rPr>
              <a:t>The bottom row of the chart is the vowels and vowel digraphs which are colour coded to help children remember….  The colour corresponds with the sound e.g. a in the black box, e in the red box, ay in the </a:t>
            </a:r>
            <a:r>
              <a:rPr lang="en-GB" altLang="en-US" dirty="0" err="1">
                <a:latin typeface="Century Gothic" panose="020B0502020202020204" pitchFamily="34" charset="0"/>
              </a:rPr>
              <a:t>gray</a:t>
            </a:r>
            <a:r>
              <a:rPr lang="en-GB" altLang="en-US" dirty="0">
                <a:latin typeface="Century Gothic" panose="020B0502020202020204" pitchFamily="34" charset="0"/>
              </a:rPr>
              <a:t> box </a:t>
            </a:r>
            <a:r>
              <a:rPr lang="en-GB" altLang="en-US" b="1" dirty="0">
                <a:latin typeface="Century Gothic" panose="020B0502020202020204" pitchFamily="34" charset="0"/>
              </a:rPr>
              <a:t>and so on... </a:t>
            </a:r>
          </a:p>
          <a:p>
            <a:pPr eaLnBrk="1" hangingPunct="1"/>
            <a:endParaRPr lang="en-GB" altLang="en-US" b="1" dirty="0">
              <a:latin typeface="Century Gothic" panose="020B0502020202020204" pitchFamily="34" charset="0"/>
            </a:endParaRPr>
          </a:p>
          <a:p>
            <a:pPr eaLnBrk="1" hangingPunct="1"/>
            <a:r>
              <a:rPr lang="en-GB" altLang="en-US" b="1" dirty="0">
                <a:latin typeface="Century Gothic" panose="020B0502020202020204" pitchFamily="34" charset="0"/>
              </a:rPr>
              <a:t>Activity with finger spelling</a:t>
            </a:r>
          </a:p>
          <a:p>
            <a:endParaRPr lang="en-GB" altLang="en-US" dirty="0">
              <a:latin typeface="Arial" panose="020B0604020202020204" pitchFamily="34" charset="0"/>
            </a:endParaRPr>
          </a:p>
        </p:txBody>
      </p:sp>
      <p:sp>
        <p:nvSpPr>
          <p:cNvPr id="46084" name="Slide Number Placeholder 3">
            <a:extLst>
              <a:ext uri="{FF2B5EF4-FFF2-40B4-BE49-F238E27FC236}">
                <a16:creationId xmlns:a16="http://schemas.microsoft.com/office/drawing/2014/main" id="{E9B8DC1F-9EA7-4A4F-9F7B-043A85AFB8F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09D2AB0-59C8-4869-ABD3-160EB5A9536F}" type="slidenum">
              <a:rPr lang="en-GB" altLang="en-US" smtClean="0">
                <a:latin typeface="Arial" panose="020B0604020202020204" pitchFamily="34" charset="0"/>
                <a:ea typeface="ＭＳ Ｐゴシック" panose="020B0600070205080204" pitchFamily="34" charset="-128"/>
              </a:rPr>
              <a:pPr fontAlgn="base">
                <a:spcBef>
                  <a:spcPct val="0"/>
                </a:spcBef>
                <a:spcAft>
                  <a:spcPct val="0"/>
                </a:spcAft>
              </a:pPr>
              <a:t>20</a:t>
            </a:fld>
            <a:endParaRPr lang="en-GB"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80C6B4BB-7770-47B4-8752-E805EE58A499}"/>
              </a:ext>
            </a:extLst>
          </p:cNvPr>
          <p:cNvSpPr>
            <a:spLocks noGrp="1" noChangeArrowheads="1"/>
          </p:cNvSpPr>
          <p:nvPr>
            <p:ph type="hdr" sz="quarter"/>
          </p:nvPr>
        </p:nvSpPr>
        <p:spPr>
          <a:noFill/>
        </p:spPr>
        <p:txBody>
          <a:bodyPr/>
          <a:lstStyle>
            <a:lvl1pPr>
              <a:defRPr sz="2400" b="1">
                <a:solidFill>
                  <a:schemeClr val="tx1"/>
                </a:solidFill>
                <a:latin typeface="Comic Sans MS" panose="030F0702030302020204" pitchFamily="66" charset="0"/>
                <a:ea typeface="MS PGothic" panose="020B0600070205080204" pitchFamily="34" charset="-128"/>
              </a:defRPr>
            </a:lvl1pPr>
            <a:lvl2pPr marL="742950" indent="-285750">
              <a:defRPr sz="2400" b="1">
                <a:solidFill>
                  <a:schemeClr val="tx1"/>
                </a:solidFill>
                <a:latin typeface="Comic Sans MS" panose="030F0702030302020204" pitchFamily="66" charset="0"/>
                <a:ea typeface="MS PGothic" panose="020B0600070205080204" pitchFamily="34" charset="-128"/>
              </a:defRPr>
            </a:lvl2pPr>
            <a:lvl3pPr marL="1143000" indent="-228600">
              <a:defRPr sz="2400" b="1">
                <a:solidFill>
                  <a:schemeClr val="tx1"/>
                </a:solidFill>
                <a:latin typeface="Comic Sans MS" panose="030F0702030302020204" pitchFamily="66" charset="0"/>
                <a:ea typeface="MS PGothic" panose="020B0600070205080204" pitchFamily="34" charset="-128"/>
              </a:defRPr>
            </a:lvl3pPr>
            <a:lvl4pPr marL="1600200" indent="-228600">
              <a:defRPr sz="2400" b="1">
                <a:solidFill>
                  <a:schemeClr val="tx1"/>
                </a:solidFill>
                <a:latin typeface="Comic Sans MS" panose="030F0702030302020204" pitchFamily="66" charset="0"/>
                <a:ea typeface="MS PGothic" panose="020B0600070205080204" pitchFamily="34" charset="-128"/>
              </a:defRPr>
            </a:lvl4pPr>
            <a:lvl5pPr marL="2057400" indent="-22860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r>
              <a:rPr lang="en-US" altLang="en-US" sz="1200" b="0">
                <a:latin typeface="Times" panose="02020603050405020304" pitchFamily="18" charset="0"/>
              </a:rPr>
              <a:t>An Introduction to Dyslexia</a:t>
            </a:r>
          </a:p>
        </p:txBody>
      </p:sp>
      <p:sp>
        <p:nvSpPr>
          <p:cNvPr id="41987" name="Rectangle 3">
            <a:extLst>
              <a:ext uri="{FF2B5EF4-FFF2-40B4-BE49-F238E27FC236}">
                <a16:creationId xmlns:a16="http://schemas.microsoft.com/office/drawing/2014/main" id="{2BE0CF47-10BB-4CE3-AB48-356F77FF7104}"/>
              </a:ext>
            </a:extLst>
          </p:cNvPr>
          <p:cNvSpPr>
            <a:spLocks noGrp="1" noChangeArrowheads="1"/>
          </p:cNvSpPr>
          <p:nvPr>
            <p:ph type="dt" sz="quarter" idx="1"/>
          </p:nvPr>
        </p:nvSpPr>
        <p:spPr>
          <a:noFill/>
        </p:spPr>
        <p:txBody>
          <a:bodyPr/>
          <a:lstStyle>
            <a:lvl1pPr>
              <a:defRPr sz="2400" b="1">
                <a:solidFill>
                  <a:schemeClr val="tx1"/>
                </a:solidFill>
                <a:latin typeface="Comic Sans MS" panose="030F0702030302020204" pitchFamily="66" charset="0"/>
                <a:ea typeface="MS PGothic" panose="020B0600070205080204" pitchFamily="34" charset="-128"/>
              </a:defRPr>
            </a:lvl1pPr>
            <a:lvl2pPr marL="742950" indent="-285750">
              <a:defRPr sz="2400" b="1">
                <a:solidFill>
                  <a:schemeClr val="tx1"/>
                </a:solidFill>
                <a:latin typeface="Comic Sans MS" panose="030F0702030302020204" pitchFamily="66" charset="0"/>
                <a:ea typeface="MS PGothic" panose="020B0600070205080204" pitchFamily="34" charset="-128"/>
              </a:defRPr>
            </a:lvl2pPr>
            <a:lvl3pPr marL="1143000" indent="-228600">
              <a:defRPr sz="2400" b="1">
                <a:solidFill>
                  <a:schemeClr val="tx1"/>
                </a:solidFill>
                <a:latin typeface="Comic Sans MS" panose="030F0702030302020204" pitchFamily="66" charset="0"/>
                <a:ea typeface="MS PGothic" panose="020B0600070205080204" pitchFamily="34" charset="-128"/>
              </a:defRPr>
            </a:lvl3pPr>
            <a:lvl4pPr marL="1600200" indent="-228600">
              <a:defRPr sz="2400" b="1">
                <a:solidFill>
                  <a:schemeClr val="tx1"/>
                </a:solidFill>
                <a:latin typeface="Comic Sans MS" panose="030F0702030302020204" pitchFamily="66" charset="0"/>
                <a:ea typeface="MS PGothic" panose="020B0600070205080204" pitchFamily="34" charset="-128"/>
              </a:defRPr>
            </a:lvl4pPr>
            <a:lvl5pPr marL="2057400" indent="-22860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r>
              <a:rPr lang="en-US" altLang="en-US" sz="1200" b="0">
                <a:latin typeface="Times" panose="02020603050405020304" pitchFamily="18" charset="0"/>
              </a:rPr>
              <a:t>15/11/07</a:t>
            </a:r>
          </a:p>
        </p:txBody>
      </p:sp>
      <p:sp>
        <p:nvSpPr>
          <p:cNvPr id="41988" name="Rectangle 6">
            <a:extLst>
              <a:ext uri="{FF2B5EF4-FFF2-40B4-BE49-F238E27FC236}">
                <a16:creationId xmlns:a16="http://schemas.microsoft.com/office/drawing/2014/main" id="{1AC4AFB2-F65D-4655-887C-1AE77E25EA16}"/>
              </a:ext>
            </a:extLst>
          </p:cNvPr>
          <p:cNvSpPr>
            <a:spLocks noGrp="1" noChangeArrowheads="1"/>
          </p:cNvSpPr>
          <p:nvPr>
            <p:ph type="ftr" sz="quarter" idx="4"/>
          </p:nvPr>
        </p:nvSpPr>
        <p:spPr>
          <a:noFill/>
        </p:spPr>
        <p:txBody>
          <a:bodyPr/>
          <a:lstStyle>
            <a:lvl1pPr>
              <a:defRPr sz="2400" b="1">
                <a:solidFill>
                  <a:schemeClr val="tx1"/>
                </a:solidFill>
                <a:latin typeface="Comic Sans MS" panose="030F0702030302020204" pitchFamily="66" charset="0"/>
                <a:ea typeface="MS PGothic" panose="020B0600070205080204" pitchFamily="34" charset="-128"/>
              </a:defRPr>
            </a:lvl1pPr>
            <a:lvl2pPr marL="742950" indent="-285750">
              <a:defRPr sz="2400" b="1">
                <a:solidFill>
                  <a:schemeClr val="tx1"/>
                </a:solidFill>
                <a:latin typeface="Comic Sans MS" panose="030F0702030302020204" pitchFamily="66" charset="0"/>
                <a:ea typeface="MS PGothic" panose="020B0600070205080204" pitchFamily="34" charset="-128"/>
              </a:defRPr>
            </a:lvl2pPr>
            <a:lvl3pPr marL="1143000" indent="-228600">
              <a:defRPr sz="2400" b="1">
                <a:solidFill>
                  <a:schemeClr val="tx1"/>
                </a:solidFill>
                <a:latin typeface="Comic Sans MS" panose="030F0702030302020204" pitchFamily="66" charset="0"/>
                <a:ea typeface="MS PGothic" panose="020B0600070205080204" pitchFamily="34" charset="-128"/>
              </a:defRPr>
            </a:lvl3pPr>
            <a:lvl4pPr marL="1600200" indent="-228600">
              <a:defRPr sz="2400" b="1">
                <a:solidFill>
                  <a:schemeClr val="tx1"/>
                </a:solidFill>
                <a:latin typeface="Comic Sans MS" panose="030F0702030302020204" pitchFamily="66" charset="0"/>
                <a:ea typeface="MS PGothic" panose="020B0600070205080204" pitchFamily="34" charset="-128"/>
              </a:defRPr>
            </a:lvl4pPr>
            <a:lvl5pPr marL="2057400" indent="-22860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r>
              <a:rPr lang="en-US" altLang="en-US" sz="1200" b="0">
                <a:latin typeface="Times" panose="02020603050405020304" pitchFamily="18" charset="0"/>
              </a:rPr>
              <a:t>Anne Sandison  &amp;  Alison Waugh</a:t>
            </a:r>
          </a:p>
        </p:txBody>
      </p:sp>
      <p:sp>
        <p:nvSpPr>
          <p:cNvPr id="41989" name="Rectangle 7">
            <a:extLst>
              <a:ext uri="{FF2B5EF4-FFF2-40B4-BE49-F238E27FC236}">
                <a16:creationId xmlns:a16="http://schemas.microsoft.com/office/drawing/2014/main" id="{D0B52217-8D41-4B65-87BF-F7CB5DBEF353}"/>
              </a:ext>
            </a:extLst>
          </p:cNvPr>
          <p:cNvSpPr>
            <a:spLocks noGrp="1" noChangeArrowheads="1"/>
          </p:cNvSpPr>
          <p:nvPr>
            <p:ph type="sldNum" sz="quarter" idx="5"/>
          </p:nvPr>
        </p:nvSpPr>
        <p:spPr>
          <a:noFill/>
        </p:spPr>
        <p:txBody>
          <a:bodyPr/>
          <a:lstStyle>
            <a:lvl1pPr>
              <a:defRPr sz="2400" b="1">
                <a:solidFill>
                  <a:schemeClr val="tx1"/>
                </a:solidFill>
                <a:latin typeface="Comic Sans MS" panose="030F0702030302020204" pitchFamily="66" charset="0"/>
                <a:ea typeface="MS PGothic" panose="020B0600070205080204" pitchFamily="34" charset="-128"/>
              </a:defRPr>
            </a:lvl1pPr>
            <a:lvl2pPr marL="742950" indent="-285750">
              <a:defRPr sz="2400" b="1">
                <a:solidFill>
                  <a:schemeClr val="tx1"/>
                </a:solidFill>
                <a:latin typeface="Comic Sans MS" panose="030F0702030302020204" pitchFamily="66" charset="0"/>
                <a:ea typeface="MS PGothic" panose="020B0600070205080204" pitchFamily="34" charset="-128"/>
              </a:defRPr>
            </a:lvl2pPr>
            <a:lvl3pPr marL="1143000" indent="-228600">
              <a:defRPr sz="2400" b="1">
                <a:solidFill>
                  <a:schemeClr val="tx1"/>
                </a:solidFill>
                <a:latin typeface="Comic Sans MS" panose="030F0702030302020204" pitchFamily="66" charset="0"/>
                <a:ea typeface="MS PGothic" panose="020B0600070205080204" pitchFamily="34" charset="-128"/>
              </a:defRPr>
            </a:lvl3pPr>
            <a:lvl4pPr marL="1600200" indent="-228600">
              <a:defRPr sz="2400" b="1">
                <a:solidFill>
                  <a:schemeClr val="tx1"/>
                </a:solidFill>
                <a:latin typeface="Comic Sans MS" panose="030F0702030302020204" pitchFamily="66" charset="0"/>
                <a:ea typeface="MS PGothic" panose="020B0600070205080204" pitchFamily="34" charset="-128"/>
              </a:defRPr>
            </a:lvl4pPr>
            <a:lvl5pPr marL="2057400" indent="-22860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fld id="{BAE73950-C27B-490A-B4BB-89619F60EE6A}" type="slidenum">
              <a:rPr lang="en-US" altLang="en-US" sz="1200" b="0" smtClean="0">
                <a:latin typeface="Times" panose="02020603050405020304" pitchFamily="18" charset="0"/>
              </a:rPr>
              <a:pPr/>
              <a:t>21</a:t>
            </a:fld>
            <a:endParaRPr lang="en-US" altLang="en-US" sz="1200" b="0">
              <a:latin typeface="Times" panose="02020603050405020304" pitchFamily="18" charset="0"/>
            </a:endParaRPr>
          </a:p>
        </p:txBody>
      </p:sp>
      <p:sp>
        <p:nvSpPr>
          <p:cNvPr id="41990" name="Rectangle 2">
            <a:extLst>
              <a:ext uri="{FF2B5EF4-FFF2-40B4-BE49-F238E27FC236}">
                <a16:creationId xmlns:a16="http://schemas.microsoft.com/office/drawing/2014/main" id="{FD0202D7-DF0F-4BA1-B6C6-DE7E6109C0B6}"/>
              </a:ext>
            </a:extLst>
          </p:cNvPr>
          <p:cNvSpPr>
            <a:spLocks noGrp="1" noRot="1" noChangeAspect="1" noChangeArrowheads="1" noTextEdit="1"/>
          </p:cNvSpPr>
          <p:nvPr>
            <p:ph type="sldImg"/>
          </p:nvPr>
        </p:nvSpPr>
        <p:spPr>
          <a:ln/>
        </p:spPr>
      </p:sp>
      <p:sp>
        <p:nvSpPr>
          <p:cNvPr id="41991" name="Rectangle 3">
            <a:extLst>
              <a:ext uri="{FF2B5EF4-FFF2-40B4-BE49-F238E27FC236}">
                <a16:creationId xmlns:a16="http://schemas.microsoft.com/office/drawing/2014/main" id="{FC30693B-123F-4AEC-AB77-080A80508CF9}"/>
              </a:ext>
            </a:extLst>
          </p:cNvPr>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Daily reading is best, for 10–15 minutes at a time -  less for younger. More if child wants to.</a:t>
            </a:r>
          </a:p>
          <a:p>
            <a:pPr eaLnBrk="1" hangingPunct="1"/>
            <a:br>
              <a:rPr lang="en-GB" dirty="0"/>
            </a:br>
            <a:r>
              <a:rPr lang="en-GB" dirty="0"/>
              <a:t>Children who are reluctant to read could be encouraged to choose picture books, comic books, graphic novels, the sports page - whatever they feel comfortable with and are interested in</a:t>
            </a:r>
          </a:p>
          <a:p>
            <a:pPr eaLnBrk="1" hangingPunct="1"/>
            <a:endParaRPr lang="en-GB" sz="1200" b="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018710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C3BD5CCA-975B-400C-BBB4-44B1C86FF6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fld id="{CB9BC516-8363-4818-A577-DDB46A7CCAAE}" type="slidenum">
              <a:rPr lang="en-GB" altLang="en-US" smtClean="0"/>
              <a:pPr/>
              <a:t>3</a:t>
            </a:fld>
            <a:endParaRPr lang="en-GB" altLang="en-US"/>
          </a:p>
        </p:txBody>
      </p:sp>
      <p:sp>
        <p:nvSpPr>
          <p:cNvPr id="24579" name="Rectangle 2">
            <a:extLst>
              <a:ext uri="{FF2B5EF4-FFF2-40B4-BE49-F238E27FC236}">
                <a16:creationId xmlns:a16="http://schemas.microsoft.com/office/drawing/2014/main" id="{D65EFA61-2378-44A8-8ED2-2FEEA5EF88D3}"/>
              </a:ext>
            </a:extLst>
          </p:cNvPr>
          <p:cNvSpPr>
            <a:spLocks noGrp="1" noRot="1" noChangeAspect="1" noChangeArrowheads="1" noTextEdit="1"/>
          </p:cNvSpPr>
          <p:nvPr>
            <p:ph type="sldImg"/>
          </p:nvPr>
        </p:nvSpPr>
        <p:spPr bwMode="auto">
          <a:xfrm>
            <a:off x="677863" y="811213"/>
            <a:ext cx="5403850" cy="4052887"/>
          </a:xfrm>
          <a:solidFill>
            <a:srgbClr val="FFFFFF"/>
          </a:solidFill>
          <a:ln>
            <a:solidFill>
              <a:srgbClr val="000000"/>
            </a:solidFill>
            <a:miter lim="800000"/>
            <a:headEnd/>
            <a:tailEnd/>
          </a:ln>
        </p:spPr>
      </p:sp>
      <p:sp>
        <p:nvSpPr>
          <p:cNvPr id="28676" name="Rectangle 3">
            <a:extLst>
              <a:ext uri="{FF2B5EF4-FFF2-40B4-BE49-F238E27FC236}">
                <a16:creationId xmlns:a16="http://schemas.microsoft.com/office/drawing/2014/main" id="{F5F5052D-91F0-4E5A-B859-9C9A637F3972}"/>
              </a:ext>
            </a:extLst>
          </p:cNvPr>
          <p:cNvSpPr>
            <a:spLocks noGrp="1" noChangeArrowheads="1"/>
          </p:cNvSpPr>
          <p:nvPr>
            <p:ph type="body" idx="1"/>
          </p:nvPr>
        </p:nvSpPr>
        <p:spPr bwMode="auto">
          <a:xfrm>
            <a:off x="901700" y="5132388"/>
            <a:ext cx="4956175" cy="48641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defRPr/>
            </a:pPr>
            <a:r>
              <a:rPr lang="en-GB" altLang="en-US" dirty="0"/>
              <a:t>The CEC definition for dyslexia is taken from  the British Psychological Society.</a:t>
            </a:r>
          </a:p>
          <a:p>
            <a:pPr>
              <a:defRPr/>
            </a:pPr>
            <a:r>
              <a:rPr lang="en-GB" altLang="en-US" dirty="0"/>
              <a:t> </a:t>
            </a:r>
          </a:p>
          <a:p>
            <a:pPr>
              <a:defRPr/>
            </a:pPr>
            <a:r>
              <a:rPr lang="en-GB" altLang="en-US" dirty="0"/>
              <a:t>Key points are; ‘word level’, ‘severe and persistent’ and ‘appropriate learning opportunities’.</a:t>
            </a:r>
          </a:p>
          <a:p>
            <a:pPr>
              <a:defRPr/>
            </a:pPr>
            <a:endParaRPr lang="en-GB" altLang="en-US" dirty="0"/>
          </a:p>
          <a:p>
            <a:pPr>
              <a:defRPr/>
            </a:pPr>
            <a:r>
              <a:rPr lang="en-GB" altLang="en-US" i="1" dirty="0"/>
              <a:t>Word level</a:t>
            </a:r>
            <a:r>
              <a:rPr lang="en-GB" altLang="en-US" dirty="0"/>
              <a:t> implies difficulty at the basic level of word building i.e. breaking down and building up words to read and spell. This definition’s focus is on literacy. </a:t>
            </a:r>
          </a:p>
          <a:p>
            <a:pPr>
              <a:defRPr/>
            </a:pPr>
            <a:endParaRPr lang="en-GB" altLang="en-US" dirty="0"/>
          </a:p>
          <a:p>
            <a:pPr>
              <a:defRPr/>
            </a:pPr>
            <a:r>
              <a:rPr lang="en-GB" altLang="en-US" i="1" dirty="0"/>
              <a:t>Severe and persistent difficulties </a:t>
            </a:r>
            <a:r>
              <a:rPr lang="en-GB" altLang="en-US" dirty="0"/>
              <a:t>= this is linked to the age and stage of the child.</a:t>
            </a:r>
          </a:p>
          <a:p>
            <a:pPr>
              <a:defRPr/>
            </a:pPr>
            <a:endParaRPr lang="en-GB" altLang="en-US" i="1" dirty="0"/>
          </a:p>
          <a:p>
            <a:pPr>
              <a:defRPr/>
            </a:pPr>
            <a:r>
              <a:rPr lang="en-GB" altLang="en-US" i="1" dirty="0"/>
              <a:t>Despite appropriate learning opportunities</a:t>
            </a:r>
            <a:r>
              <a:rPr lang="en-GB" altLang="en-US" dirty="0"/>
              <a:t> – we must be able to show that the child has had appropriate teaching including additional support in the classroom and from Support for Learning if this is needed over a sustained period of time.</a:t>
            </a:r>
          </a:p>
          <a:p>
            <a:pPr>
              <a:defRPr/>
            </a:pPr>
            <a:r>
              <a:rPr lang="en-GB" altLang="en-US" dirty="0"/>
              <a:t>………………………………………………………………………………………………….</a:t>
            </a:r>
          </a:p>
          <a:p>
            <a:pPr>
              <a:defRPr/>
            </a:pPr>
            <a:endParaRPr lang="en-GB" altLang="en-US" dirty="0"/>
          </a:p>
          <a:p>
            <a:pPr>
              <a:defRPr/>
            </a:pPr>
            <a:r>
              <a:rPr lang="en-GB" altLang="en-US" u="sng" dirty="0"/>
              <a:t>EAL considerations. </a:t>
            </a:r>
            <a:r>
              <a:rPr lang="en-GB" altLang="en-US" dirty="0"/>
              <a:t>Important to consider </a:t>
            </a:r>
          </a:p>
          <a:p>
            <a:pPr marL="171450" indent="-171450">
              <a:buFont typeface="Arial" panose="020B0604020202020204" pitchFamily="34" charset="0"/>
              <a:buChar char="•"/>
              <a:defRPr/>
            </a:pPr>
            <a:r>
              <a:rPr lang="en-GB" altLang="en-US" dirty="0"/>
              <a:t>length of exposure to English language – progress through the stages of English within expected timeframes. </a:t>
            </a:r>
          </a:p>
          <a:p>
            <a:pPr marL="171450" indent="-171450">
              <a:buFont typeface="Arial" panose="020B0604020202020204" pitchFamily="34" charset="0"/>
              <a:buChar char="•"/>
              <a:defRPr/>
            </a:pPr>
            <a:r>
              <a:rPr lang="en-GB" altLang="en-US" dirty="0"/>
              <a:t>Experience of education e.g. in many countries, children don’t start school until 6 or 7</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80C6B4BB-7770-47B4-8752-E805EE58A499}"/>
              </a:ext>
            </a:extLst>
          </p:cNvPr>
          <p:cNvSpPr>
            <a:spLocks noGrp="1" noChangeArrowheads="1"/>
          </p:cNvSpPr>
          <p:nvPr>
            <p:ph type="hdr" sz="quarter"/>
          </p:nvPr>
        </p:nvSpPr>
        <p:spPr>
          <a:noFill/>
        </p:spPr>
        <p:txBody>
          <a:bodyPr/>
          <a:lstStyle>
            <a:lvl1pPr>
              <a:defRPr sz="2400" b="1">
                <a:solidFill>
                  <a:schemeClr val="tx1"/>
                </a:solidFill>
                <a:latin typeface="Comic Sans MS" panose="030F0702030302020204" pitchFamily="66" charset="0"/>
                <a:ea typeface="MS PGothic" panose="020B0600070205080204" pitchFamily="34" charset="-128"/>
              </a:defRPr>
            </a:lvl1pPr>
            <a:lvl2pPr marL="742950" indent="-285750">
              <a:defRPr sz="2400" b="1">
                <a:solidFill>
                  <a:schemeClr val="tx1"/>
                </a:solidFill>
                <a:latin typeface="Comic Sans MS" panose="030F0702030302020204" pitchFamily="66" charset="0"/>
                <a:ea typeface="MS PGothic" panose="020B0600070205080204" pitchFamily="34" charset="-128"/>
              </a:defRPr>
            </a:lvl2pPr>
            <a:lvl3pPr marL="1143000" indent="-228600">
              <a:defRPr sz="2400" b="1">
                <a:solidFill>
                  <a:schemeClr val="tx1"/>
                </a:solidFill>
                <a:latin typeface="Comic Sans MS" panose="030F0702030302020204" pitchFamily="66" charset="0"/>
                <a:ea typeface="MS PGothic" panose="020B0600070205080204" pitchFamily="34" charset="-128"/>
              </a:defRPr>
            </a:lvl3pPr>
            <a:lvl4pPr marL="1600200" indent="-228600">
              <a:defRPr sz="2400" b="1">
                <a:solidFill>
                  <a:schemeClr val="tx1"/>
                </a:solidFill>
                <a:latin typeface="Comic Sans MS" panose="030F0702030302020204" pitchFamily="66" charset="0"/>
                <a:ea typeface="MS PGothic" panose="020B0600070205080204" pitchFamily="34" charset="-128"/>
              </a:defRPr>
            </a:lvl4pPr>
            <a:lvl5pPr marL="2057400" indent="-22860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r>
              <a:rPr lang="en-US" altLang="en-US" sz="1200" b="0">
                <a:latin typeface="Times" panose="02020603050405020304" pitchFamily="18" charset="0"/>
              </a:rPr>
              <a:t>An Introduction to Dyslexia</a:t>
            </a:r>
          </a:p>
        </p:txBody>
      </p:sp>
      <p:sp>
        <p:nvSpPr>
          <p:cNvPr id="41987" name="Rectangle 3">
            <a:extLst>
              <a:ext uri="{FF2B5EF4-FFF2-40B4-BE49-F238E27FC236}">
                <a16:creationId xmlns:a16="http://schemas.microsoft.com/office/drawing/2014/main" id="{2BE0CF47-10BB-4CE3-AB48-356F77FF7104}"/>
              </a:ext>
            </a:extLst>
          </p:cNvPr>
          <p:cNvSpPr>
            <a:spLocks noGrp="1" noChangeArrowheads="1"/>
          </p:cNvSpPr>
          <p:nvPr>
            <p:ph type="dt" sz="quarter" idx="1"/>
          </p:nvPr>
        </p:nvSpPr>
        <p:spPr>
          <a:noFill/>
        </p:spPr>
        <p:txBody>
          <a:bodyPr/>
          <a:lstStyle>
            <a:lvl1pPr>
              <a:defRPr sz="2400" b="1">
                <a:solidFill>
                  <a:schemeClr val="tx1"/>
                </a:solidFill>
                <a:latin typeface="Comic Sans MS" panose="030F0702030302020204" pitchFamily="66" charset="0"/>
                <a:ea typeface="MS PGothic" panose="020B0600070205080204" pitchFamily="34" charset="-128"/>
              </a:defRPr>
            </a:lvl1pPr>
            <a:lvl2pPr marL="742950" indent="-285750">
              <a:defRPr sz="2400" b="1">
                <a:solidFill>
                  <a:schemeClr val="tx1"/>
                </a:solidFill>
                <a:latin typeface="Comic Sans MS" panose="030F0702030302020204" pitchFamily="66" charset="0"/>
                <a:ea typeface="MS PGothic" panose="020B0600070205080204" pitchFamily="34" charset="-128"/>
              </a:defRPr>
            </a:lvl2pPr>
            <a:lvl3pPr marL="1143000" indent="-228600">
              <a:defRPr sz="2400" b="1">
                <a:solidFill>
                  <a:schemeClr val="tx1"/>
                </a:solidFill>
                <a:latin typeface="Comic Sans MS" panose="030F0702030302020204" pitchFamily="66" charset="0"/>
                <a:ea typeface="MS PGothic" panose="020B0600070205080204" pitchFamily="34" charset="-128"/>
              </a:defRPr>
            </a:lvl3pPr>
            <a:lvl4pPr marL="1600200" indent="-228600">
              <a:defRPr sz="2400" b="1">
                <a:solidFill>
                  <a:schemeClr val="tx1"/>
                </a:solidFill>
                <a:latin typeface="Comic Sans MS" panose="030F0702030302020204" pitchFamily="66" charset="0"/>
                <a:ea typeface="MS PGothic" panose="020B0600070205080204" pitchFamily="34" charset="-128"/>
              </a:defRPr>
            </a:lvl4pPr>
            <a:lvl5pPr marL="2057400" indent="-22860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r>
              <a:rPr lang="en-US" altLang="en-US" sz="1200" b="0">
                <a:latin typeface="Times" panose="02020603050405020304" pitchFamily="18" charset="0"/>
              </a:rPr>
              <a:t>15/11/07</a:t>
            </a:r>
          </a:p>
        </p:txBody>
      </p:sp>
      <p:sp>
        <p:nvSpPr>
          <p:cNvPr id="41988" name="Rectangle 6">
            <a:extLst>
              <a:ext uri="{FF2B5EF4-FFF2-40B4-BE49-F238E27FC236}">
                <a16:creationId xmlns:a16="http://schemas.microsoft.com/office/drawing/2014/main" id="{1AC4AFB2-F65D-4655-887C-1AE77E25EA16}"/>
              </a:ext>
            </a:extLst>
          </p:cNvPr>
          <p:cNvSpPr>
            <a:spLocks noGrp="1" noChangeArrowheads="1"/>
          </p:cNvSpPr>
          <p:nvPr>
            <p:ph type="ftr" sz="quarter" idx="4"/>
          </p:nvPr>
        </p:nvSpPr>
        <p:spPr>
          <a:noFill/>
        </p:spPr>
        <p:txBody>
          <a:bodyPr/>
          <a:lstStyle>
            <a:lvl1pPr>
              <a:defRPr sz="2400" b="1">
                <a:solidFill>
                  <a:schemeClr val="tx1"/>
                </a:solidFill>
                <a:latin typeface="Comic Sans MS" panose="030F0702030302020204" pitchFamily="66" charset="0"/>
                <a:ea typeface="MS PGothic" panose="020B0600070205080204" pitchFamily="34" charset="-128"/>
              </a:defRPr>
            </a:lvl1pPr>
            <a:lvl2pPr marL="742950" indent="-285750">
              <a:defRPr sz="2400" b="1">
                <a:solidFill>
                  <a:schemeClr val="tx1"/>
                </a:solidFill>
                <a:latin typeface="Comic Sans MS" panose="030F0702030302020204" pitchFamily="66" charset="0"/>
                <a:ea typeface="MS PGothic" panose="020B0600070205080204" pitchFamily="34" charset="-128"/>
              </a:defRPr>
            </a:lvl2pPr>
            <a:lvl3pPr marL="1143000" indent="-228600">
              <a:defRPr sz="2400" b="1">
                <a:solidFill>
                  <a:schemeClr val="tx1"/>
                </a:solidFill>
                <a:latin typeface="Comic Sans MS" panose="030F0702030302020204" pitchFamily="66" charset="0"/>
                <a:ea typeface="MS PGothic" panose="020B0600070205080204" pitchFamily="34" charset="-128"/>
              </a:defRPr>
            </a:lvl3pPr>
            <a:lvl4pPr marL="1600200" indent="-228600">
              <a:defRPr sz="2400" b="1">
                <a:solidFill>
                  <a:schemeClr val="tx1"/>
                </a:solidFill>
                <a:latin typeface="Comic Sans MS" panose="030F0702030302020204" pitchFamily="66" charset="0"/>
                <a:ea typeface="MS PGothic" panose="020B0600070205080204" pitchFamily="34" charset="-128"/>
              </a:defRPr>
            </a:lvl4pPr>
            <a:lvl5pPr marL="2057400" indent="-22860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r>
              <a:rPr lang="en-US" altLang="en-US" sz="1200" b="0">
                <a:latin typeface="Times" panose="02020603050405020304" pitchFamily="18" charset="0"/>
              </a:rPr>
              <a:t>Anne Sandison  &amp;  Alison Waugh</a:t>
            </a:r>
          </a:p>
        </p:txBody>
      </p:sp>
      <p:sp>
        <p:nvSpPr>
          <p:cNvPr id="41989" name="Rectangle 7">
            <a:extLst>
              <a:ext uri="{FF2B5EF4-FFF2-40B4-BE49-F238E27FC236}">
                <a16:creationId xmlns:a16="http://schemas.microsoft.com/office/drawing/2014/main" id="{D0B52217-8D41-4B65-87BF-F7CB5DBEF353}"/>
              </a:ext>
            </a:extLst>
          </p:cNvPr>
          <p:cNvSpPr>
            <a:spLocks noGrp="1" noChangeArrowheads="1"/>
          </p:cNvSpPr>
          <p:nvPr>
            <p:ph type="sldNum" sz="quarter" idx="5"/>
          </p:nvPr>
        </p:nvSpPr>
        <p:spPr>
          <a:noFill/>
        </p:spPr>
        <p:txBody>
          <a:bodyPr/>
          <a:lstStyle>
            <a:lvl1pPr>
              <a:defRPr sz="2400" b="1">
                <a:solidFill>
                  <a:schemeClr val="tx1"/>
                </a:solidFill>
                <a:latin typeface="Comic Sans MS" panose="030F0702030302020204" pitchFamily="66" charset="0"/>
                <a:ea typeface="MS PGothic" panose="020B0600070205080204" pitchFamily="34" charset="-128"/>
              </a:defRPr>
            </a:lvl1pPr>
            <a:lvl2pPr marL="742950" indent="-285750">
              <a:defRPr sz="2400" b="1">
                <a:solidFill>
                  <a:schemeClr val="tx1"/>
                </a:solidFill>
                <a:latin typeface="Comic Sans MS" panose="030F0702030302020204" pitchFamily="66" charset="0"/>
                <a:ea typeface="MS PGothic" panose="020B0600070205080204" pitchFamily="34" charset="-128"/>
              </a:defRPr>
            </a:lvl2pPr>
            <a:lvl3pPr marL="1143000" indent="-228600">
              <a:defRPr sz="2400" b="1">
                <a:solidFill>
                  <a:schemeClr val="tx1"/>
                </a:solidFill>
                <a:latin typeface="Comic Sans MS" panose="030F0702030302020204" pitchFamily="66" charset="0"/>
                <a:ea typeface="MS PGothic" panose="020B0600070205080204" pitchFamily="34" charset="-128"/>
              </a:defRPr>
            </a:lvl3pPr>
            <a:lvl4pPr marL="1600200" indent="-228600">
              <a:defRPr sz="2400" b="1">
                <a:solidFill>
                  <a:schemeClr val="tx1"/>
                </a:solidFill>
                <a:latin typeface="Comic Sans MS" panose="030F0702030302020204" pitchFamily="66" charset="0"/>
                <a:ea typeface="MS PGothic" panose="020B0600070205080204" pitchFamily="34" charset="-128"/>
              </a:defRPr>
            </a:lvl4pPr>
            <a:lvl5pPr marL="2057400" indent="-22860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fld id="{BAE73950-C27B-490A-B4BB-89619F60EE6A}" type="slidenum">
              <a:rPr lang="en-US" altLang="en-US" sz="1200" b="0" smtClean="0">
                <a:latin typeface="Times" panose="02020603050405020304" pitchFamily="18" charset="0"/>
              </a:rPr>
              <a:pPr/>
              <a:t>22</a:t>
            </a:fld>
            <a:endParaRPr lang="en-US" altLang="en-US" sz="1200" b="0">
              <a:latin typeface="Times" panose="02020603050405020304" pitchFamily="18" charset="0"/>
            </a:endParaRPr>
          </a:p>
        </p:txBody>
      </p:sp>
      <p:sp>
        <p:nvSpPr>
          <p:cNvPr id="41990" name="Rectangle 2">
            <a:extLst>
              <a:ext uri="{FF2B5EF4-FFF2-40B4-BE49-F238E27FC236}">
                <a16:creationId xmlns:a16="http://schemas.microsoft.com/office/drawing/2014/main" id="{FD0202D7-DF0F-4BA1-B6C6-DE7E6109C0B6}"/>
              </a:ext>
            </a:extLst>
          </p:cNvPr>
          <p:cNvSpPr>
            <a:spLocks noGrp="1" noRot="1" noChangeAspect="1" noChangeArrowheads="1" noTextEdit="1"/>
          </p:cNvSpPr>
          <p:nvPr>
            <p:ph type="sldImg"/>
          </p:nvPr>
        </p:nvSpPr>
        <p:spPr>
          <a:ln/>
        </p:spPr>
      </p:sp>
      <p:sp>
        <p:nvSpPr>
          <p:cNvPr id="41991" name="Rectangle 3">
            <a:extLst>
              <a:ext uri="{FF2B5EF4-FFF2-40B4-BE49-F238E27FC236}">
                <a16:creationId xmlns:a16="http://schemas.microsoft.com/office/drawing/2014/main" id="{FC30693B-123F-4AEC-AB77-080A80508CF9}"/>
              </a:ext>
            </a:extLst>
          </p:cNvPr>
          <p:cNvSpPr>
            <a:spLocks noGrp="1" noChangeArrowheads="1"/>
          </p:cNvSpPr>
          <p:nvPr>
            <p:ph type="body" idx="1"/>
          </p:nvPr>
        </p:nvSpPr>
        <p:spPr>
          <a:noFill/>
        </p:spPr>
        <p:txBody>
          <a:bodyPr/>
          <a:lstStyle/>
          <a:p>
            <a:pPr eaLnBrk="1" hangingPunct="1"/>
            <a:r>
              <a:rPr lang="en-GB" sz="1200" b="1" kern="1200" dirty="0">
                <a:solidFill>
                  <a:schemeClr val="tx1"/>
                </a:solidFill>
                <a:effectLst/>
                <a:latin typeface="+mn-lt"/>
                <a:ea typeface="+mn-ea"/>
                <a:cs typeface="+mn-cs"/>
              </a:rPr>
              <a:t>Books for All</a:t>
            </a:r>
            <a:r>
              <a:rPr lang="en-GB" sz="1200" kern="1200" dirty="0">
                <a:solidFill>
                  <a:schemeClr val="tx1"/>
                </a:solidFill>
                <a:effectLst/>
                <a:latin typeface="+mn-lt"/>
                <a:ea typeface="+mn-ea"/>
                <a:cs typeface="+mn-cs"/>
              </a:rPr>
              <a:t> (</a:t>
            </a:r>
            <a:r>
              <a:rPr lang="en-GB" sz="1200" u="sng" kern="1200" dirty="0">
                <a:solidFill>
                  <a:schemeClr val="tx1"/>
                </a:solidFill>
                <a:effectLst/>
                <a:latin typeface="+mn-lt"/>
                <a:ea typeface="+mn-ea"/>
                <a:cs typeface="+mn-cs"/>
                <a:hlinkClick r:id="rId3"/>
              </a:rPr>
              <a:t>http://www.booksforall.org.uk/finding-books/Books-for-All-Database</a:t>
            </a:r>
            <a:r>
              <a:rPr lang="en-GB" sz="1200" kern="1200" dirty="0">
                <a:solidFill>
                  <a:schemeClr val="tx1"/>
                </a:solidFill>
                <a:effectLst/>
                <a:latin typeface="+mn-lt"/>
                <a:ea typeface="+mn-ea"/>
                <a:cs typeface="+mn-cs"/>
              </a:rPr>
              <a:t>) has a huge range of books that are available in PDF form. These could be downloaded in advance on to the iPad and could be read through a reader app or utility. These e-books are available for free to any child who has an additional support need (with the exception of EAL). </a:t>
            </a:r>
          </a:p>
          <a:p>
            <a:pPr eaLnBrk="1" hangingPunct="1"/>
            <a:endParaRPr lang="en-GB" altLang="en-US" dirty="0"/>
          </a:p>
          <a:p>
            <a:pPr eaLnBrk="1" hangingPunct="1"/>
            <a:r>
              <a:rPr lang="en-GB" altLang="en-US" dirty="0"/>
              <a:t>EPIC! – app- Can’t be used in schools because of Date Protection. Can use at home.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Ebook</a:t>
            </a:r>
            <a:r>
              <a:rPr lang="en-GB" sz="1200" kern="1200" dirty="0">
                <a:solidFill>
                  <a:schemeClr val="tx1"/>
                </a:solidFill>
                <a:effectLst/>
                <a:latin typeface="+mn-lt"/>
                <a:ea typeface="+mn-ea"/>
                <a:cs typeface="+mn-cs"/>
              </a:rPr>
              <a:t> library for 12 and under. Put in child’s interests and age  and it will make a personal library with fiction/nonfiction material. Over 10,000 books and thousands of audio books</a:t>
            </a:r>
          </a:p>
          <a:p>
            <a:pPr eaLnBrk="1" hangingPunct="1"/>
            <a:endParaRPr lang="en-GB" sz="1200" kern="1200" dirty="0">
              <a:solidFill>
                <a:schemeClr val="tx1"/>
              </a:solidFill>
              <a:effectLst/>
              <a:latin typeface="+mn-lt"/>
              <a:ea typeface="+mn-ea"/>
              <a:cs typeface="+mn-cs"/>
            </a:endParaRPr>
          </a:p>
          <a:p>
            <a:pPr eaLnBrk="1" hangingPunct="1"/>
            <a:r>
              <a:rPr lang="en-GB" sz="1200" kern="1200" dirty="0">
                <a:solidFill>
                  <a:schemeClr val="tx1"/>
                </a:solidFill>
                <a:effectLst/>
                <a:latin typeface="+mn-lt"/>
                <a:ea typeface="+mn-ea"/>
                <a:cs typeface="+mn-cs"/>
              </a:rPr>
              <a:t>Oxford Owl – free </a:t>
            </a:r>
            <a:r>
              <a:rPr lang="en-GB" sz="1200" kern="1200" dirty="0" err="1">
                <a:solidFill>
                  <a:schemeClr val="tx1"/>
                </a:solidFill>
                <a:effectLst/>
                <a:latin typeface="+mn-lt"/>
                <a:ea typeface="+mn-ea"/>
                <a:cs typeface="+mn-cs"/>
              </a:rPr>
              <a:t>ebook</a:t>
            </a:r>
            <a:r>
              <a:rPr lang="en-GB" sz="1200" kern="1200" dirty="0">
                <a:solidFill>
                  <a:schemeClr val="tx1"/>
                </a:solidFill>
                <a:effectLst/>
                <a:latin typeface="+mn-lt"/>
                <a:ea typeface="+mn-ea"/>
                <a:cs typeface="+mn-cs"/>
              </a:rPr>
              <a:t> library, some have audio to read along with</a:t>
            </a:r>
          </a:p>
          <a:p>
            <a:pPr eaLnBrk="1" hangingPunct="1"/>
            <a:endParaRPr lang="en-GB" altLang="en-US" dirty="0"/>
          </a:p>
          <a:p>
            <a:pPr eaLnBrk="1" hangingPunct="1"/>
            <a:r>
              <a:rPr lang="en-GB" altLang="en-US" dirty="0"/>
              <a:t>Graphics novels – 5- best - * for older </a:t>
            </a:r>
            <a:r>
              <a:rPr lang="en-GB" altLang="en-US" dirty="0" err="1"/>
              <a:t>childs</a:t>
            </a:r>
            <a:endParaRPr lang="en-GB" altLang="en-US" dirty="0"/>
          </a:p>
          <a:p>
            <a:pPr eaLnBrk="1" hangingPunct="1"/>
            <a:endParaRPr lang="en-GB" altLang="en-US" dirty="0"/>
          </a:p>
          <a:p>
            <a:pPr eaLnBrk="1" hangingPunct="1"/>
            <a:r>
              <a:rPr lang="en-US" dirty="0"/>
              <a:t>Your child can also listen to / read along with audiobooks – free from local library</a:t>
            </a:r>
          </a:p>
          <a:p>
            <a:pPr eaLnBrk="1" hangingPunct="1"/>
            <a:r>
              <a:rPr lang="en-US" dirty="0"/>
              <a:t>Audible – app – monthly cost</a:t>
            </a:r>
          </a:p>
          <a:p>
            <a:pPr eaLnBrk="1" hangingPunct="1"/>
            <a:r>
              <a:rPr lang="en-US" dirty="0"/>
              <a:t>Listening books – cost/ deals (to schools)  for </a:t>
            </a:r>
            <a:r>
              <a:rPr lang="en-US" dirty="0" err="1"/>
              <a:t>childs</a:t>
            </a:r>
            <a:r>
              <a:rPr lang="en-US" dirty="0"/>
              <a:t> with dyslexia</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FE89A584-9CDB-4C6B-8AFF-93A5444219EE}"/>
              </a:ext>
            </a:extLst>
          </p:cNvPr>
          <p:cNvSpPr>
            <a:spLocks noGrp="1" noChangeArrowheads="1"/>
          </p:cNvSpPr>
          <p:nvPr>
            <p:ph type="hdr" sz="quarter"/>
          </p:nvPr>
        </p:nvSpPr>
        <p:spPr>
          <a:noFill/>
        </p:spPr>
        <p:txBody>
          <a:bodyPr/>
          <a:lstStyle>
            <a:lvl1pPr>
              <a:defRPr sz="2400" b="1">
                <a:solidFill>
                  <a:schemeClr val="tx1"/>
                </a:solidFill>
                <a:latin typeface="Comic Sans MS" panose="030F0702030302020204" pitchFamily="66" charset="0"/>
                <a:ea typeface="MS PGothic" panose="020B0600070205080204" pitchFamily="34" charset="-128"/>
              </a:defRPr>
            </a:lvl1pPr>
            <a:lvl2pPr marL="742950" indent="-285750">
              <a:defRPr sz="2400" b="1">
                <a:solidFill>
                  <a:schemeClr val="tx1"/>
                </a:solidFill>
                <a:latin typeface="Comic Sans MS" panose="030F0702030302020204" pitchFamily="66" charset="0"/>
                <a:ea typeface="MS PGothic" panose="020B0600070205080204" pitchFamily="34" charset="-128"/>
              </a:defRPr>
            </a:lvl2pPr>
            <a:lvl3pPr marL="1143000" indent="-228600">
              <a:defRPr sz="2400" b="1">
                <a:solidFill>
                  <a:schemeClr val="tx1"/>
                </a:solidFill>
                <a:latin typeface="Comic Sans MS" panose="030F0702030302020204" pitchFamily="66" charset="0"/>
                <a:ea typeface="MS PGothic" panose="020B0600070205080204" pitchFamily="34" charset="-128"/>
              </a:defRPr>
            </a:lvl3pPr>
            <a:lvl4pPr marL="1600200" indent="-228600">
              <a:defRPr sz="2400" b="1">
                <a:solidFill>
                  <a:schemeClr val="tx1"/>
                </a:solidFill>
                <a:latin typeface="Comic Sans MS" panose="030F0702030302020204" pitchFamily="66" charset="0"/>
                <a:ea typeface="MS PGothic" panose="020B0600070205080204" pitchFamily="34" charset="-128"/>
              </a:defRPr>
            </a:lvl4pPr>
            <a:lvl5pPr marL="2057400" indent="-22860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r>
              <a:rPr lang="en-US" altLang="en-US" sz="1200" b="0">
                <a:latin typeface="Times" panose="02020603050405020304" pitchFamily="18" charset="0"/>
              </a:rPr>
              <a:t>An Introduction to Dyslexia</a:t>
            </a:r>
          </a:p>
        </p:txBody>
      </p:sp>
      <p:sp>
        <p:nvSpPr>
          <p:cNvPr id="48131" name="Rectangle 3">
            <a:extLst>
              <a:ext uri="{FF2B5EF4-FFF2-40B4-BE49-F238E27FC236}">
                <a16:creationId xmlns:a16="http://schemas.microsoft.com/office/drawing/2014/main" id="{6EE1FCA3-C96C-47AC-8B14-D8EFE2F3A479}"/>
              </a:ext>
            </a:extLst>
          </p:cNvPr>
          <p:cNvSpPr>
            <a:spLocks noGrp="1" noChangeArrowheads="1"/>
          </p:cNvSpPr>
          <p:nvPr>
            <p:ph type="dt" sz="quarter" idx="1"/>
          </p:nvPr>
        </p:nvSpPr>
        <p:spPr>
          <a:noFill/>
        </p:spPr>
        <p:txBody>
          <a:bodyPr/>
          <a:lstStyle>
            <a:lvl1pPr>
              <a:defRPr sz="2400" b="1">
                <a:solidFill>
                  <a:schemeClr val="tx1"/>
                </a:solidFill>
                <a:latin typeface="Comic Sans MS" panose="030F0702030302020204" pitchFamily="66" charset="0"/>
                <a:ea typeface="MS PGothic" panose="020B0600070205080204" pitchFamily="34" charset="-128"/>
              </a:defRPr>
            </a:lvl1pPr>
            <a:lvl2pPr marL="742950" indent="-285750">
              <a:defRPr sz="2400" b="1">
                <a:solidFill>
                  <a:schemeClr val="tx1"/>
                </a:solidFill>
                <a:latin typeface="Comic Sans MS" panose="030F0702030302020204" pitchFamily="66" charset="0"/>
                <a:ea typeface="MS PGothic" panose="020B0600070205080204" pitchFamily="34" charset="-128"/>
              </a:defRPr>
            </a:lvl2pPr>
            <a:lvl3pPr marL="1143000" indent="-228600">
              <a:defRPr sz="2400" b="1">
                <a:solidFill>
                  <a:schemeClr val="tx1"/>
                </a:solidFill>
                <a:latin typeface="Comic Sans MS" panose="030F0702030302020204" pitchFamily="66" charset="0"/>
                <a:ea typeface="MS PGothic" panose="020B0600070205080204" pitchFamily="34" charset="-128"/>
              </a:defRPr>
            </a:lvl3pPr>
            <a:lvl4pPr marL="1600200" indent="-228600">
              <a:defRPr sz="2400" b="1">
                <a:solidFill>
                  <a:schemeClr val="tx1"/>
                </a:solidFill>
                <a:latin typeface="Comic Sans MS" panose="030F0702030302020204" pitchFamily="66" charset="0"/>
                <a:ea typeface="MS PGothic" panose="020B0600070205080204" pitchFamily="34" charset="-128"/>
              </a:defRPr>
            </a:lvl4pPr>
            <a:lvl5pPr marL="2057400" indent="-22860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r>
              <a:rPr lang="en-US" altLang="en-US" sz="1200" b="0">
                <a:latin typeface="Times" panose="02020603050405020304" pitchFamily="18" charset="0"/>
              </a:rPr>
              <a:t>15/11/07</a:t>
            </a:r>
          </a:p>
        </p:txBody>
      </p:sp>
      <p:sp>
        <p:nvSpPr>
          <p:cNvPr id="48132" name="Rectangle 6">
            <a:extLst>
              <a:ext uri="{FF2B5EF4-FFF2-40B4-BE49-F238E27FC236}">
                <a16:creationId xmlns:a16="http://schemas.microsoft.com/office/drawing/2014/main" id="{4B982FE1-E4BB-495F-9FE8-1A7F2E280F6A}"/>
              </a:ext>
            </a:extLst>
          </p:cNvPr>
          <p:cNvSpPr>
            <a:spLocks noGrp="1" noChangeArrowheads="1"/>
          </p:cNvSpPr>
          <p:nvPr>
            <p:ph type="ftr" sz="quarter" idx="4"/>
          </p:nvPr>
        </p:nvSpPr>
        <p:spPr>
          <a:noFill/>
        </p:spPr>
        <p:txBody>
          <a:bodyPr/>
          <a:lstStyle>
            <a:lvl1pPr>
              <a:defRPr sz="2400" b="1">
                <a:solidFill>
                  <a:schemeClr val="tx1"/>
                </a:solidFill>
                <a:latin typeface="Comic Sans MS" panose="030F0702030302020204" pitchFamily="66" charset="0"/>
                <a:ea typeface="MS PGothic" panose="020B0600070205080204" pitchFamily="34" charset="-128"/>
              </a:defRPr>
            </a:lvl1pPr>
            <a:lvl2pPr marL="742950" indent="-285750">
              <a:defRPr sz="2400" b="1">
                <a:solidFill>
                  <a:schemeClr val="tx1"/>
                </a:solidFill>
                <a:latin typeface="Comic Sans MS" panose="030F0702030302020204" pitchFamily="66" charset="0"/>
                <a:ea typeface="MS PGothic" panose="020B0600070205080204" pitchFamily="34" charset="-128"/>
              </a:defRPr>
            </a:lvl2pPr>
            <a:lvl3pPr marL="1143000" indent="-228600">
              <a:defRPr sz="2400" b="1">
                <a:solidFill>
                  <a:schemeClr val="tx1"/>
                </a:solidFill>
                <a:latin typeface="Comic Sans MS" panose="030F0702030302020204" pitchFamily="66" charset="0"/>
                <a:ea typeface="MS PGothic" panose="020B0600070205080204" pitchFamily="34" charset="-128"/>
              </a:defRPr>
            </a:lvl3pPr>
            <a:lvl4pPr marL="1600200" indent="-228600">
              <a:defRPr sz="2400" b="1">
                <a:solidFill>
                  <a:schemeClr val="tx1"/>
                </a:solidFill>
                <a:latin typeface="Comic Sans MS" panose="030F0702030302020204" pitchFamily="66" charset="0"/>
                <a:ea typeface="MS PGothic" panose="020B0600070205080204" pitchFamily="34" charset="-128"/>
              </a:defRPr>
            </a:lvl4pPr>
            <a:lvl5pPr marL="2057400" indent="-22860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r>
              <a:rPr lang="en-US" altLang="en-US" sz="1200" b="0">
                <a:latin typeface="Times" panose="02020603050405020304" pitchFamily="18" charset="0"/>
              </a:rPr>
              <a:t>Anne Sandison  &amp;  Alison Waugh</a:t>
            </a:r>
          </a:p>
        </p:txBody>
      </p:sp>
      <p:sp>
        <p:nvSpPr>
          <p:cNvPr id="48133" name="Rectangle 7">
            <a:extLst>
              <a:ext uri="{FF2B5EF4-FFF2-40B4-BE49-F238E27FC236}">
                <a16:creationId xmlns:a16="http://schemas.microsoft.com/office/drawing/2014/main" id="{EA8842BD-8B8C-4629-8240-FB689CE8889B}"/>
              </a:ext>
            </a:extLst>
          </p:cNvPr>
          <p:cNvSpPr>
            <a:spLocks noGrp="1" noChangeArrowheads="1"/>
          </p:cNvSpPr>
          <p:nvPr>
            <p:ph type="sldNum" sz="quarter" idx="5"/>
          </p:nvPr>
        </p:nvSpPr>
        <p:spPr>
          <a:noFill/>
        </p:spPr>
        <p:txBody>
          <a:bodyPr/>
          <a:lstStyle>
            <a:lvl1pPr>
              <a:defRPr sz="2400" b="1">
                <a:solidFill>
                  <a:schemeClr val="tx1"/>
                </a:solidFill>
                <a:latin typeface="Comic Sans MS" panose="030F0702030302020204" pitchFamily="66" charset="0"/>
                <a:ea typeface="MS PGothic" panose="020B0600070205080204" pitchFamily="34" charset="-128"/>
              </a:defRPr>
            </a:lvl1pPr>
            <a:lvl2pPr marL="742950" indent="-285750">
              <a:defRPr sz="2400" b="1">
                <a:solidFill>
                  <a:schemeClr val="tx1"/>
                </a:solidFill>
                <a:latin typeface="Comic Sans MS" panose="030F0702030302020204" pitchFamily="66" charset="0"/>
                <a:ea typeface="MS PGothic" panose="020B0600070205080204" pitchFamily="34" charset="-128"/>
              </a:defRPr>
            </a:lvl2pPr>
            <a:lvl3pPr marL="1143000" indent="-228600">
              <a:defRPr sz="2400" b="1">
                <a:solidFill>
                  <a:schemeClr val="tx1"/>
                </a:solidFill>
                <a:latin typeface="Comic Sans MS" panose="030F0702030302020204" pitchFamily="66" charset="0"/>
                <a:ea typeface="MS PGothic" panose="020B0600070205080204" pitchFamily="34" charset="-128"/>
              </a:defRPr>
            </a:lvl3pPr>
            <a:lvl4pPr marL="1600200" indent="-228600">
              <a:defRPr sz="2400" b="1">
                <a:solidFill>
                  <a:schemeClr val="tx1"/>
                </a:solidFill>
                <a:latin typeface="Comic Sans MS" panose="030F0702030302020204" pitchFamily="66" charset="0"/>
                <a:ea typeface="MS PGothic" panose="020B0600070205080204" pitchFamily="34" charset="-128"/>
              </a:defRPr>
            </a:lvl4pPr>
            <a:lvl5pPr marL="2057400" indent="-22860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fld id="{15E3973D-E8F4-46E8-A6FC-E57452DD1F20}" type="slidenum">
              <a:rPr lang="en-US" altLang="en-US" sz="1200" b="0" smtClean="0">
                <a:latin typeface="Times" panose="02020603050405020304" pitchFamily="18" charset="0"/>
              </a:rPr>
              <a:pPr/>
              <a:t>23</a:t>
            </a:fld>
            <a:endParaRPr lang="en-US" altLang="en-US" sz="1200" b="0">
              <a:latin typeface="Times" panose="02020603050405020304" pitchFamily="18" charset="0"/>
            </a:endParaRPr>
          </a:p>
        </p:txBody>
      </p:sp>
      <p:sp>
        <p:nvSpPr>
          <p:cNvPr id="48134" name="Rectangle 2">
            <a:extLst>
              <a:ext uri="{FF2B5EF4-FFF2-40B4-BE49-F238E27FC236}">
                <a16:creationId xmlns:a16="http://schemas.microsoft.com/office/drawing/2014/main" id="{75B0304D-B5D5-443F-8CA4-E46C5AA0CD38}"/>
              </a:ext>
            </a:extLst>
          </p:cNvPr>
          <p:cNvSpPr>
            <a:spLocks noGrp="1" noRot="1" noChangeAspect="1" noChangeArrowheads="1" noTextEdit="1"/>
          </p:cNvSpPr>
          <p:nvPr>
            <p:ph type="sldImg"/>
          </p:nvPr>
        </p:nvSpPr>
        <p:spPr>
          <a:ln/>
        </p:spPr>
      </p:sp>
      <p:sp>
        <p:nvSpPr>
          <p:cNvPr id="48135" name="Rectangle 3">
            <a:extLst>
              <a:ext uri="{FF2B5EF4-FFF2-40B4-BE49-F238E27FC236}">
                <a16:creationId xmlns:a16="http://schemas.microsoft.com/office/drawing/2014/main" id="{8E127AE0-C190-4B60-AC43-09D49E4902A7}"/>
              </a:ext>
            </a:extLst>
          </p:cNvPr>
          <p:cNvSpPr>
            <a:spLocks noGrp="1" noChangeArrowheads="1"/>
          </p:cNvSpPr>
          <p:nvPr>
            <p:ph type="body" idx="1"/>
          </p:nvPr>
        </p:nvSpPr>
        <p:spPr>
          <a:noFill/>
        </p:spPr>
        <p:txBody>
          <a:bodyPr/>
          <a:lstStyle/>
          <a:p>
            <a:pPr eaLnBrk="1" hangingPunct="1"/>
            <a:endParaRPr lang="en-GB"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C9F03965-7D13-49D2-827B-3448242E3C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fld id="{47C98E7B-F9DC-4B9C-A8F3-91E0D69B4878}" type="slidenum">
              <a:rPr lang="en-GB" altLang="en-US" smtClean="0"/>
              <a:pPr/>
              <a:t>24</a:t>
            </a:fld>
            <a:endParaRPr lang="en-GB" altLang="en-US"/>
          </a:p>
        </p:txBody>
      </p:sp>
      <p:sp>
        <p:nvSpPr>
          <p:cNvPr id="94211" name="Rectangle 2">
            <a:extLst>
              <a:ext uri="{FF2B5EF4-FFF2-40B4-BE49-F238E27FC236}">
                <a16:creationId xmlns:a16="http://schemas.microsoft.com/office/drawing/2014/main" id="{7D6514BA-F56C-4DD7-AEBA-3ACAF0746422}"/>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94212" name="Rectangle 3">
            <a:extLst>
              <a:ext uri="{FF2B5EF4-FFF2-40B4-BE49-F238E27FC236}">
                <a16:creationId xmlns:a16="http://schemas.microsoft.com/office/drawing/2014/main" id="{194BA0FA-7DC7-4F9F-8473-14D1B97EEB35}"/>
              </a:ext>
            </a:extLst>
          </p:cNvPr>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altLang="en-US" dirty="0"/>
              <a:t>Too many of our children have/ choose books they can’t read. </a:t>
            </a:r>
          </a:p>
          <a:p>
            <a:pPr eaLnBrk="1" hangingPunct="1"/>
            <a:r>
              <a:rPr lang="en-US" altLang="en-US" dirty="0"/>
              <a:t>Important to check this and help them access books they can read.</a:t>
            </a:r>
          </a:p>
          <a:p>
            <a:pPr eaLnBrk="1" hangingPunct="1"/>
            <a:endParaRPr lang="en-US" altLang="en-US" dirty="0"/>
          </a:p>
          <a:p>
            <a:r>
              <a:rPr lang="en-GB" altLang="en-US" b="1" dirty="0"/>
              <a:t>Five Finger Test</a:t>
            </a:r>
            <a:endParaRPr lang="en-GB" altLang="en-US" dirty="0"/>
          </a:p>
          <a:p>
            <a:r>
              <a:rPr lang="en-GB" altLang="en-US" b="1" dirty="0"/>
              <a:t>A quick method to help children choose a book at a suitable reading level and to check the reading level of a book </a:t>
            </a:r>
            <a:endParaRPr lang="en-GB" altLang="en-US" dirty="0"/>
          </a:p>
          <a:p>
            <a:r>
              <a:rPr lang="en-GB" altLang="en-US" dirty="0"/>
              <a:t> </a:t>
            </a:r>
          </a:p>
          <a:p>
            <a:r>
              <a:rPr lang="en-GB" altLang="en-US" dirty="0"/>
              <a:t>The child chooses a book. He/she:</a:t>
            </a:r>
          </a:p>
          <a:p>
            <a:r>
              <a:rPr lang="en-GB" altLang="en-US" dirty="0"/>
              <a:t>opens the book near the middle</a:t>
            </a:r>
          </a:p>
          <a:p>
            <a:r>
              <a:rPr lang="en-GB" altLang="en-US" dirty="0"/>
              <a:t>reads the page aloud</a:t>
            </a:r>
          </a:p>
          <a:p>
            <a:r>
              <a:rPr lang="en-GB" altLang="en-US" dirty="0"/>
              <a:t>puts one finger up for every word he/she does not know or can’t pronounce</a:t>
            </a:r>
          </a:p>
          <a:p>
            <a:r>
              <a:rPr lang="en-GB" altLang="en-US" dirty="0"/>
              <a:t> </a:t>
            </a:r>
          </a:p>
          <a:p>
            <a:r>
              <a:rPr lang="en-GB" altLang="en-US" dirty="0"/>
              <a:t>If the child has five fingers up, the book is too difficult to read without help</a:t>
            </a:r>
          </a:p>
          <a:p>
            <a:r>
              <a:rPr lang="en-GB" altLang="en-US" dirty="0"/>
              <a:t>If the child does not run out of fingers, but is reading very slowly and decoding almost every word, he/she will not understand or enjoy the book</a:t>
            </a:r>
          </a:p>
          <a:p>
            <a:r>
              <a:rPr lang="en-GB" altLang="en-US" dirty="0"/>
              <a:t> </a:t>
            </a:r>
          </a:p>
          <a:p>
            <a:r>
              <a:rPr lang="en-GB" altLang="en-US" b="1" dirty="0"/>
              <a:t>Five finger guide </a:t>
            </a:r>
            <a:endParaRPr lang="en-GB" altLang="en-US" dirty="0"/>
          </a:p>
          <a:p>
            <a:r>
              <a:rPr lang="en-GB" altLang="en-US" b="1" dirty="0"/>
              <a:t>1 finger:</a:t>
            </a:r>
            <a:r>
              <a:rPr lang="en-GB" altLang="en-US" dirty="0"/>
              <a:t> this book is ok</a:t>
            </a:r>
          </a:p>
          <a:p>
            <a:r>
              <a:rPr lang="en-GB" altLang="en-US" b="1" dirty="0"/>
              <a:t>2 fingers:</a:t>
            </a:r>
            <a:r>
              <a:rPr lang="en-GB" altLang="en-US" dirty="0"/>
              <a:t> still good</a:t>
            </a:r>
          </a:p>
          <a:p>
            <a:r>
              <a:rPr lang="en-GB" altLang="en-US" b="1" dirty="0"/>
              <a:t>3 fingers:</a:t>
            </a:r>
            <a:r>
              <a:rPr lang="en-GB" altLang="en-US" dirty="0"/>
              <a:t> could give it a try but it could be a bit hard to understand</a:t>
            </a:r>
          </a:p>
          <a:p>
            <a:r>
              <a:rPr lang="en-GB" altLang="en-US" b="1" dirty="0"/>
              <a:t>4 fingers:</a:t>
            </a:r>
            <a:r>
              <a:rPr lang="en-GB" altLang="en-US" dirty="0"/>
              <a:t> could be too difficult to read and understand</a:t>
            </a:r>
          </a:p>
          <a:p>
            <a:r>
              <a:rPr lang="en-GB" altLang="en-US" b="1" dirty="0"/>
              <a:t>5 fingers:</a:t>
            </a:r>
            <a:r>
              <a:rPr lang="en-GB" altLang="en-US" dirty="0"/>
              <a:t> should choose another book</a:t>
            </a:r>
          </a:p>
          <a:p>
            <a:pPr eaLnBrk="1" hangingPunct="1"/>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id="{A62ACA33-B5A1-4B6F-A7EC-F64208E9B7C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a:extLst>
              <a:ext uri="{FF2B5EF4-FFF2-40B4-BE49-F238E27FC236}">
                <a16:creationId xmlns:a16="http://schemas.microsoft.com/office/drawing/2014/main" id="{9D2D7A36-FEA9-4AA2-83E3-A6457AE166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latin typeface="Century Gothic" panose="020B0502020202020204" pitchFamily="34" charset="0"/>
              </a:rPr>
              <a:t>Decoding and comprehension</a:t>
            </a:r>
          </a:p>
          <a:p>
            <a:endParaRPr lang="en-GB" altLang="en-US" dirty="0">
              <a:latin typeface="Century Gothic" panose="020B0502020202020204" pitchFamily="34" charset="0"/>
            </a:endParaRPr>
          </a:p>
          <a:p>
            <a:r>
              <a:rPr lang="en-GB" altLang="en-US" dirty="0">
                <a:latin typeface="Century Gothic" panose="020B0502020202020204" pitchFamily="34" charset="0"/>
              </a:rPr>
              <a:t>The three read strategy is a strategy that we use in the LDST to support reading and comprehension.  It can be used in English classes, or some aspects of it could be used to support reading in other subjects.</a:t>
            </a:r>
          </a:p>
          <a:p>
            <a:endParaRPr lang="en-GB" altLang="en-US" dirty="0">
              <a:latin typeface="Century Gothic" panose="020B0502020202020204" pitchFamily="34" charset="0"/>
            </a:endParaRPr>
          </a:p>
          <a:p>
            <a:r>
              <a:rPr lang="en-GB" altLang="en-US" dirty="0">
                <a:latin typeface="Century Gothic" panose="020B0502020202020204" pitchFamily="34" charset="0"/>
              </a:rPr>
              <a:t>Important for learners with literacy difficulties that they are not expected to read out loud, especially with a text they have not seen before or that may be at a level which is too hard for them.  We don’t want to set them up to fail as they may not be able to decode it.</a:t>
            </a:r>
          </a:p>
          <a:p>
            <a:endParaRPr lang="en-GB" altLang="en-US" dirty="0">
              <a:latin typeface="Century Gothic" panose="020B0502020202020204" pitchFamily="34" charset="0"/>
            </a:endParaRPr>
          </a:p>
          <a:p>
            <a:r>
              <a:rPr lang="en-GB" altLang="en-US" dirty="0">
                <a:latin typeface="Century Gothic" panose="020B0502020202020204" pitchFamily="34" charset="0"/>
              </a:rPr>
              <a:t>We can support them with this by providing pre reading discussion, teach vocabulary in advance, providing text to speech, or paired work.</a:t>
            </a:r>
          </a:p>
          <a:p>
            <a:endParaRPr lang="en-GB" altLang="en-US" dirty="0">
              <a:latin typeface="Century Gothic" panose="020B0502020202020204" pitchFamily="34" charset="0"/>
            </a:endParaRPr>
          </a:p>
          <a:p>
            <a:r>
              <a:rPr lang="en-GB" altLang="en-US" dirty="0">
                <a:latin typeface="Century Gothic" panose="020B0502020202020204" pitchFamily="34" charset="0"/>
              </a:rPr>
              <a:t>The three read strategy allows learners to build skills stage by stage to allow them to access the text fully by doing one thing at a time.  It is important to mention here that the 3 read strategy needs to be used with text of the correct level.</a:t>
            </a:r>
          </a:p>
          <a:p>
            <a:endParaRPr lang="en-GB" altLang="en-US" dirty="0">
              <a:latin typeface="Century Gothic" panose="020B0502020202020204" pitchFamily="34" charset="0"/>
            </a:endParaRPr>
          </a:p>
          <a:p>
            <a:pPr marL="228600" indent="-228600">
              <a:buAutoNum type="arabicParenR"/>
            </a:pPr>
            <a:r>
              <a:rPr lang="en-GB" altLang="en-US" b="1" dirty="0">
                <a:latin typeface="Century Gothic" panose="020B0502020202020204" pitchFamily="34" charset="0"/>
              </a:rPr>
              <a:t>Decoding first – can be- done in pairs taking turns	</a:t>
            </a:r>
          </a:p>
          <a:p>
            <a:pPr marL="228600" indent="-228600">
              <a:buAutoNum type="arabicParenR"/>
            </a:pPr>
            <a:r>
              <a:rPr lang="en-GB" altLang="en-US" b="1" dirty="0">
                <a:latin typeface="Century Gothic" panose="020B0502020202020204" pitchFamily="34" charset="0"/>
              </a:rPr>
              <a:t>Comprehension second – teacher models think out loud as reading</a:t>
            </a:r>
          </a:p>
          <a:p>
            <a:pPr marL="228600" indent="-228600">
              <a:buAutoNum type="arabicParenR"/>
            </a:pPr>
            <a:r>
              <a:rPr lang="en-GB" altLang="en-US" b="1" dirty="0">
                <a:latin typeface="Century Gothic" panose="020B0502020202020204" pitchFamily="34" charset="0"/>
              </a:rPr>
              <a:t>Fluency and expression – teacher models and then learners have a go</a:t>
            </a:r>
            <a:endParaRPr lang="en-GB" altLang="en-US" dirty="0">
              <a:latin typeface="Century Gothic" panose="020B0502020202020204" pitchFamily="34" charset="0"/>
            </a:endParaRPr>
          </a:p>
          <a:p>
            <a:r>
              <a:rPr lang="en-GB" altLang="en-US" dirty="0">
                <a:latin typeface="Century Gothic" panose="020B0502020202020204" pitchFamily="34" charset="0"/>
              </a:rPr>
              <a:t> </a:t>
            </a:r>
          </a:p>
          <a:p>
            <a:r>
              <a:rPr lang="en-GB" altLang="en-US" dirty="0">
                <a:latin typeface="Century Gothic" panose="020B0502020202020204" pitchFamily="34" charset="0"/>
              </a:rPr>
              <a:t>It is worth remembering that many learners will still be at the decoding stage so we need to support them with the different opportunities we can provide to read/reread/discuss and process the text before we ask them to do anything with it.</a:t>
            </a:r>
          </a:p>
          <a:p>
            <a:endParaRPr lang="en-GB" altLang="en-US" dirty="0">
              <a:latin typeface="Century Gothic" panose="020B0502020202020204" pitchFamily="34" charset="0"/>
            </a:endParaRPr>
          </a:p>
          <a:p>
            <a:r>
              <a:rPr lang="en-GB" altLang="en-US" u="sng" dirty="0">
                <a:latin typeface="Century Gothic" panose="020B0502020202020204" pitchFamily="34" charset="0"/>
              </a:rPr>
              <a:t>(EAL consideration</a:t>
            </a:r>
            <a:r>
              <a:rPr lang="en-GB" altLang="en-US" dirty="0">
                <a:latin typeface="Century Gothic" panose="020B0502020202020204" pitchFamily="34" charset="0"/>
              </a:rPr>
              <a:t> – Bilingual learners may need to have culturally specific themes/concepts explained to them, e.g. Jumble Sale, Pantomime, Pick your own fruit etc.</a:t>
            </a:r>
          </a:p>
          <a:p>
            <a:r>
              <a:rPr lang="en-GB" altLang="en-US" dirty="0">
                <a:latin typeface="Century Gothic" panose="020B0502020202020204" pitchFamily="34" charset="0"/>
              </a:rPr>
              <a:t>Best practice would include asking learners for some words in home language and to use some culturally inclusive texts)</a:t>
            </a:r>
            <a:endParaRPr lang="en-GB" altLang="en-US" u="sng" dirty="0">
              <a:latin typeface="Century Gothic" panose="020B0502020202020204" pitchFamily="34" charset="0"/>
            </a:endParaRPr>
          </a:p>
          <a:p>
            <a:endParaRPr lang="en-GB" altLang="en-US" dirty="0">
              <a:latin typeface="Century Gothic" panose="020B0502020202020204" pitchFamily="34" charset="0"/>
            </a:endParaRPr>
          </a:p>
          <a:p>
            <a:endParaRPr lang="en-GB" altLang="en-US" sz="1600" dirty="0">
              <a:solidFill>
                <a:srgbClr val="FF0000"/>
              </a:solidFill>
              <a:latin typeface="Century Gothic" panose="020B0502020202020204" pitchFamily="34" charset="0"/>
            </a:endParaRPr>
          </a:p>
          <a:p>
            <a:endParaRPr lang="en-GB" altLang="en-US" dirty="0"/>
          </a:p>
        </p:txBody>
      </p:sp>
      <p:sp>
        <p:nvSpPr>
          <p:cNvPr id="137220" name="Slide Number Placeholder 3">
            <a:extLst>
              <a:ext uri="{FF2B5EF4-FFF2-40B4-BE49-F238E27FC236}">
                <a16:creationId xmlns:a16="http://schemas.microsoft.com/office/drawing/2014/main" id="{AB8FB9A1-36B0-4F1D-B0D5-EF73F2842BC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fld id="{5CA70B38-EA6C-4B6F-9CE4-0E26B4AE8EFB}" type="slidenum">
              <a:rPr lang="en-GB" altLang="en-US" smtClean="0"/>
              <a:pPr/>
              <a:t>25</a:t>
            </a:fld>
            <a:endParaRPr lang="en-GB" altLang="en-US"/>
          </a:p>
        </p:txBody>
      </p:sp>
    </p:spTree>
    <p:extLst>
      <p:ext uri="{BB962C8B-B14F-4D97-AF65-F5344CB8AC3E}">
        <p14:creationId xmlns:p14="http://schemas.microsoft.com/office/powerpoint/2010/main" val="428880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Help your child to learn their spelling words, encouraging the use of as many senses as possible: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Strategy - Look, Say (sound out), cover, Write, Check</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SOS (Simultaneous Oral Spelling) for Common Words – See help sheet in guidelines/ next slide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r>
              <a:rPr lang="en-GB" dirty="0"/>
              <a:t>Speed sound chart – used in school to support spelling and writing.</a:t>
            </a:r>
          </a:p>
          <a:p>
            <a:r>
              <a:rPr lang="en-GB" dirty="0"/>
              <a:t>2 versions – 1 –as above. 2 – add on prefix/ suffix</a:t>
            </a:r>
          </a:p>
          <a:p>
            <a:endParaRPr lang="en-GB" dirty="0"/>
          </a:p>
          <a:p>
            <a:r>
              <a:rPr lang="en-GB" dirty="0"/>
              <a:t>Sound ruler – great support to use when supporting to work out which phonic pattern should be used in a word</a:t>
            </a:r>
          </a:p>
          <a:p>
            <a:endParaRPr lang="en-GB" dirty="0"/>
          </a:p>
          <a:p>
            <a:r>
              <a:rPr lang="en-GB" dirty="0"/>
              <a:t>Keep beside you when spelling / writing – refer to.</a:t>
            </a:r>
          </a:p>
          <a:p>
            <a:endParaRPr lang="en-GB" dirty="0"/>
          </a:p>
          <a:p>
            <a:r>
              <a:rPr lang="en-GB" dirty="0"/>
              <a:t>School can give you copies.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a:defRPr/>
            </a:pPr>
            <a:fld id="{19BBA2C9-6794-4058-9E6F-BF9DC45C2E4F}" type="slidenum">
              <a:rPr lang="en-GB" smtClean="0"/>
              <a:pPr>
                <a:defRPr/>
              </a:pPr>
              <a:t>26</a:t>
            </a:fld>
            <a:endParaRPr lang="en-GB"/>
          </a:p>
        </p:txBody>
      </p:sp>
    </p:spTree>
    <p:extLst>
      <p:ext uri="{BB962C8B-B14F-4D97-AF65-F5344CB8AC3E}">
        <p14:creationId xmlns:p14="http://schemas.microsoft.com/office/powerpoint/2010/main" val="3163242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37D3E-D673-CB9C-9A6F-1AB8579E90B4}"/>
            </a:ext>
          </a:extLst>
        </p:cNvPr>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4A99E314-7C4B-91D6-9C08-5736C3E7FB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D06DA6AD-8E00-041B-04C4-5936112B81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Finger spelling is a multi-sensory spelling strategy that gives learners an opportunity to visualize, say and feel the position on the sounds in a word.  It gives learners time to plan and prepare before writing.  This is phonic strategy and we would use the sound chart as a visual aid to support when spelling on our fingers.  </a:t>
            </a:r>
          </a:p>
          <a:p>
            <a:endParaRPr lang="en-US" altLang="en-US" dirty="0"/>
          </a:p>
        </p:txBody>
      </p:sp>
      <p:sp>
        <p:nvSpPr>
          <p:cNvPr id="4" name="Slide Number Placeholder 3">
            <a:extLst>
              <a:ext uri="{FF2B5EF4-FFF2-40B4-BE49-F238E27FC236}">
                <a16:creationId xmlns:a16="http://schemas.microsoft.com/office/drawing/2014/main" id="{C23F1420-6ED8-B57D-3ACB-65F77167D26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943FAD-E07C-4832-9E12-25066A6C5B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48253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Fry’s list – used in CEC schools. List of 1000 most commonly used (high frequency) words. Usually have a tricky bit in the word. Focus – 1</a:t>
            </a:r>
            <a:r>
              <a:rPr lang="en-GB" baseline="30000" dirty="0"/>
              <a:t>st</a:t>
            </a:r>
            <a:r>
              <a:rPr lang="en-GB" dirty="0"/>
              <a:t> 300. </a:t>
            </a:r>
          </a:p>
          <a:p>
            <a:r>
              <a:rPr lang="en-GB" dirty="0"/>
              <a:t>Listed in order of most commonly used</a:t>
            </a:r>
          </a:p>
          <a:p>
            <a:endParaRPr lang="en-GB" dirty="0"/>
          </a:p>
          <a:p>
            <a:r>
              <a:rPr lang="en-GB" b="1" dirty="0"/>
              <a:t>Activity </a:t>
            </a:r>
            <a:r>
              <a:rPr lang="en-GB" dirty="0"/>
              <a:t>– practise together on white boards</a:t>
            </a:r>
          </a:p>
          <a:p>
            <a:endParaRPr lang="en-GB" dirty="0"/>
          </a:p>
          <a:p>
            <a:r>
              <a:rPr lang="en-GB" dirty="0"/>
              <a:t>Main points- </a:t>
            </a:r>
          </a:p>
          <a:p>
            <a:r>
              <a:rPr lang="en-GB" dirty="0"/>
              <a:t>Adult PRINTS word</a:t>
            </a:r>
          </a:p>
          <a:p>
            <a:r>
              <a:rPr lang="en-GB" dirty="0"/>
              <a:t>If child does not know the letter names, can use letter sounds. Don’t mix – use names or sounds. Aiming for letter names.</a:t>
            </a:r>
          </a:p>
          <a:p>
            <a:r>
              <a:rPr lang="en-GB" dirty="0"/>
              <a:t>If child can’t do cursive, printing is fine. Aiming for cursive = child feels flow of the spelling. </a:t>
            </a:r>
          </a:p>
        </p:txBody>
      </p:sp>
      <p:sp>
        <p:nvSpPr>
          <p:cNvPr id="4" name="Slide Number Placeholder 3"/>
          <p:cNvSpPr>
            <a:spLocks noGrp="1"/>
          </p:cNvSpPr>
          <p:nvPr>
            <p:ph type="sldNum" sz="quarter" idx="5"/>
          </p:nvPr>
        </p:nvSpPr>
        <p:spPr/>
        <p:txBody>
          <a:bodyPr/>
          <a:lstStyle/>
          <a:p>
            <a:pPr>
              <a:defRPr/>
            </a:pPr>
            <a:fld id="{19BBA2C9-6794-4058-9E6F-BF9DC45C2E4F}" type="slidenum">
              <a:rPr lang="en-GB" smtClean="0"/>
              <a:pPr>
                <a:defRPr/>
              </a:pPr>
              <a:t>28</a:t>
            </a:fld>
            <a:endParaRPr lang="en-GB"/>
          </a:p>
        </p:txBody>
      </p:sp>
    </p:spTree>
    <p:extLst>
      <p:ext uri="{BB962C8B-B14F-4D97-AF65-F5344CB8AC3E}">
        <p14:creationId xmlns:p14="http://schemas.microsoft.com/office/powerpoint/2010/main" val="2260357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mn-lt"/>
              </a:rPr>
              <a:t>Encourage as many opportunities to write/type as possible, following your child’s interests/ home life</a:t>
            </a:r>
          </a:p>
          <a:p>
            <a:r>
              <a:rPr lang="en-GB" sz="1200" dirty="0">
                <a:latin typeface="+mn-lt"/>
              </a:rPr>
              <a:t> </a:t>
            </a:r>
          </a:p>
          <a:p>
            <a:r>
              <a:rPr lang="en-GB" sz="1200" b="0" dirty="0">
                <a:latin typeface="+mn-lt"/>
              </a:rPr>
              <a:t>Collect key/ interesting words to use when writing</a:t>
            </a:r>
          </a:p>
          <a:p>
            <a:endParaRPr lang="en-GB" dirty="0"/>
          </a:p>
          <a:p>
            <a:r>
              <a:rPr lang="en-GB" dirty="0"/>
              <a:t>As they get older, encourage them to learn touch typing skills using a suggested typing program.</a:t>
            </a:r>
          </a:p>
          <a:p>
            <a:endParaRPr lang="en-GB" dirty="0"/>
          </a:p>
          <a:p>
            <a:r>
              <a:rPr lang="en-GB" sz="1200" u="sng" kern="1200" dirty="0">
                <a:solidFill>
                  <a:schemeClr val="tx1"/>
                </a:solidFill>
                <a:effectLst/>
                <a:latin typeface="+mn-lt"/>
                <a:ea typeface="+mn-ea"/>
                <a:cs typeface="+mn-cs"/>
                <a:hlinkClick r:id="rId3"/>
              </a:rPr>
              <a:t>www.doorwayonline.org.uk/</a:t>
            </a:r>
            <a:r>
              <a:rPr lang="en-GB" sz="1200" kern="1200" dirty="0">
                <a:solidFill>
                  <a:schemeClr val="tx1"/>
                </a:solidFill>
                <a:effectLst/>
                <a:latin typeface="+mn-lt"/>
                <a:ea typeface="+mn-ea"/>
                <a:cs typeface="+mn-cs"/>
              </a:rPr>
              <a:t>   Doorway Online – Typing</a:t>
            </a:r>
          </a:p>
          <a:p>
            <a:r>
              <a:rPr lang="en-GB" sz="1200" u="sng" kern="1200" dirty="0">
                <a:solidFill>
                  <a:schemeClr val="tx1"/>
                </a:solidFill>
                <a:effectLst/>
                <a:latin typeface="+mn-lt"/>
                <a:ea typeface="+mn-ea"/>
                <a:cs typeface="+mn-cs"/>
                <a:hlinkClick r:id="rId4"/>
              </a:rPr>
              <a:t>www.bbc.co.uk/bitesize/articles/z3c6tfr</a:t>
            </a:r>
            <a:r>
              <a:rPr lang="en-GB" sz="1200" kern="1200" dirty="0">
                <a:solidFill>
                  <a:schemeClr val="tx1"/>
                </a:solidFill>
                <a:effectLst/>
                <a:latin typeface="+mn-lt"/>
                <a:ea typeface="+mn-ea"/>
                <a:cs typeface="+mn-cs"/>
              </a:rPr>
              <a:t>  - Dance Mat Typing</a:t>
            </a:r>
          </a:p>
          <a:p>
            <a:r>
              <a:rPr lang="en-GB" sz="1200" u="sng" kern="1200" dirty="0">
                <a:solidFill>
                  <a:schemeClr val="tx1"/>
                </a:solidFill>
                <a:effectLst/>
                <a:latin typeface="+mn-lt"/>
                <a:ea typeface="+mn-ea"/>
                <a:cs typeface="+mn-cs"/>
                <a:hlinkClick r:id="rId5"/>
              </a:rPr>
              <a:t>https://www.learninggamesforkids.com/</a:t>
            </a:r>
            <a:r>
              <a:rPr lang="en-GB" sz="1200" kern="1200" dirty="0">
                <a:solidFill>
                  <a:schemeClr val="tx1"/>
                </a:solidFill>
                <a:effectLst/>
                <a:latin typeface="+mn-lt"/>
                <a:ea typeface="+mn-ea"/>
                <a:cs typeface="+mn-cs"/>
              </a:rPr>
              <a:t> – Learning Games for Kids</a:t>
            </a:r>
          </a:p>
          <a:p>
            <a:r>
              <a:rPr lang="en-GB" sz="1200" u="sng" kern="1200" dirty="0">
                <a:solidFill>
                  <a:schemeClr val="tx1"/>
                </a:solidFill>
                <a:effectLst/>
                <a:latin typeface="+mn-lt"/>
                <a:ea typeface="+mn-ea"/>
                <a:cs typeface="+mn-cs"/>
                <a:hlinkClick r:id="rId6"/>
              </a:rPr>
              <a:t>www.freetypinggame.net/play.asp - </a:t>
            </a:r>
            <a:r>
              <a:rPr lang="en-GB" sz="1200" u="sng" kern="1200" dirty="0" err="1">
                <a:solidFill>
                  <a:schemeClr val="tx1"/>
                </a:solidFill>
                <a:effectLst/>
                <a:latin typeface="+mn-lt"/>
                <a:ea typeface="+mn-ea"/>
                <a:cs typeface="+mn-cs"/>
                <a:hlinkClick r:id="rId6"/>
              </a:rPr>
              <a:t>FreeTypingGame.Net</a:t>
            </a:r>
            <a:endParaRPr lang="en-GB"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hlinkClick r:id="rId7"/>
              </a:rPr>
              <a:t>https://sense-lang.org/typing/</a:t>
            </a:r>
            <a:r>
              <a:rPr lang="en-GB" sz="1200" kern="1200" dirty="0">
                <a:solidFill>
                  <a:schemeClr val="tx1"/>
                </a:solidFill>
                <a:effectLst/>
                <a:latin typeface="+mn-lt"/>
                <a:ea typeface="+mn-ea"/>
                <a:cs typeface="+mn-cs"/>
              </a:rPr>
              <a:t>   - Typing Tutorials - Games</a:t>
            </a:r>
          </a:p>
          <a:p>
            <a:endParaRPr lang="en-GB" dirty="0"/>
          </a:p>
        </p:txBody>
      </p:sp>
      <p:sp>
        <p:nvSpPr>
          <p:cNvPr id="4" name="Slide Number Placeholder 3"/>
          <p:cNvSpPr>
            <a:spLocks noGrp="1"/>
          </p:cNvSpPr>
          <p:nvPr>
            <p:ph type="sldNum" sz="quarter" idx="5"/>
          </p:nvPr>
        </p:nvSpPr>
        <p:spPr/>
        <p:txBody>
          <a:bodyPr/>
          <a:lstStyle/>
          <a:p>
            <a:pPr>
              <a:defRPr/>
            </a:pPr>
            <a:fld id="{19BBA2C9-6794-4058-9E6F-BF9DC45C2E4F}" type="slidenum">
              <a:rPr lang="en-GB" smtClean="0"/>
              <a:pPr>
                <a:defRPr/>
              </a:pPr>
              <a:t>29</a:t>
            </a:fld>
            <a:endParaRPr lang="en-GB"/>
          </a:p>
        </p:txBody>
      </p:sp>
    </p:spTree>
    <p:extLst>
      <p:ext uri="{BB962C8B-B14F-4D97-AF65-F5344CB8AC3E}">
        <p14:creationId xmlns:p14="http://schemas.microsoft.com/office/powerpoint/2010/main" val="3383605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BDF04F9F-0EAB-4744-B2A9-82CF9A34F6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90849A3-0089-4BA1-BE75-C684D6A3F759}" type="slidenum">
              <a:rPr kumimoji="0" lang="en-GB" altLang="en-US" sz="1200" b="1"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alt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8675" name="Rectangle 2">
            <a:extLst>
              <a:ext uri="{FF2B5EF4-FFF2-40B4-BE49-F238E27FC236}">
                <a16:creationId xmlns:a16="http://schemas.microsoft.com/office/drawing/2014/main" id="{25C4AB59-ABEA-45EA-8595-B88D75BC93DA}"/>
              </a:ext>
            </a:extLst>
          </p:cNvPr>
          <p:cNvSpPr>
            <a:spLocks noGrp="1" noRot="1" noChangeAspect="1" noChangeArrowheads="1" noTextEdit="1"/>
          </p:cNvSpPr>
          <p:nvPr>
            <p:ph type="sldImg"/>
          </p:nvPr>
        </p:nvSpPr>
        <p:spPr bwMode="auto">
          <a:xfrm>
            <a:off x="677863" y="811213"/>
            <a:ext cx="5403850" cy="4052887"/>
          </a:xfrm>
          <a:solidFill>
            <a:srgbClr val="FFFFFF"/>
          </a:solidFill>
          <a:ln>
            <a:solidFill>
              <a:srgbClr val="000000"/>
            </a:solidFill>
            <a:miter lim="800000"/>
            <a:headEnd/>
            <a:tailEnd/>
          </a:ln>
        </p:spPr>
      </p:sp>
      <p:sp>
        <p:nvSpPr>
          <p:cNvPr id="28676" name="Rectangle 3">
            <a:extLst>
              <a:ext uri="{FF2B5EF4-FFF2-40B4-BE49-F238E27FC236}">
                <a16:creationId xmlns:a16="http://schemas.microsoft.com/office/drawing/2014/main" id="{C6D68D45-63DC-4264-A650-92FF06F6D4E7}"/>
              </a:ext>
            </a:extLst>
          </p:cNvPr>
          <p:cNvSpPr>
            <a:spLocks noGrp="1" noChangeArrowheads="1"/>
          </p:cNvSpPr>
          <p:nvPr>
            <p:ph type="body" idx="1"/>
          </p:nvPr>
        </p:nvSpPr>
        <p:spPr bwMode="auto">
          <a:xfrm>
            <a:off x="676275" y="5132388"/>
            <a:ext cx="5407025" cy="4864100"/>
          </a:xfrm>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These are some of the difficulties that are associated with Dyslexia or literacy difficulties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a child is experiencing difficulties with literacy – this will usually show up in reading, spelling and writing.  Sometimes it may be one particular area or it may be 2 or 3.  As well as having difficulties here in these specific areas of literacy some learners will often experience difficulties in some of these other areas: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Reading comprehension  e.g. difficulty understanding what is read</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Processing: difficulty answering a question fully as has forgotten what was asked, slow speed of reading</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Short term difficulty holding sufficient information in mind to complete a task, remembers only part of a set of instructions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Organisation</a:t>
            </a:r>
            <a:r>
              <a:rPr lang="en-US" sz="1200" kern="1200" dirty="0">
                <a:solidFill>
                  <a:schemeClr val="tx1"/>
                </a:solidFill>
                <a:effectLst/>
                <a:latin typeface="+mn-lt"/>
                <a:ea typeface="+mn-ea"/>
                <a:cs typeface="+mn-cs"/>
              </a:rPr>
              <a:t> skills e.g. forgetting to bring homework/ PE kit</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Emotional / </a:t>
            </a:r>
            <a:r>
              <a:rPr lang="en-US" sz="1200" kern="1200" dirty="0" err="1">
                <a:solidFill>
                  <a:schemeClr val="tx1"/>
                </a:solidFill>
                <a:effectLst/>
                <a:latin typeface="+mn-lt"/>
                <a:ea typeface="+mn-ea"/>
                <a:cs typeface="+mn-cs"/>
              </a:rPr>
              <a:t>behavioural</a:t>
            </a:r>
            <a:r>
              <a:rPr lang="en-US" sz="1200" kern="1200" dirty="0">
                <a:solidFill>
                  <a:schemeClr val="tx1"/>
                </a:solidFill>
                <a:effectLst/>
                <a:latin typeface="+mn-lt"/>
                <a:ea typeface="+mn-ea"/>
                <a:cs typeface="+mn-cs"/>
              </a:rPr>
              <a:t> e.g. easily tires, finding homework frustrating</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altLang="en-US" dirty="0"/>
          </a:p>
          <a:p>
            <a:endParaRPr lang="en-GB" altLang="en-US" dirty="0"/>
          </a:p>
          <a:p>
            <a:endParaRPr lang="en-GB" altLang="en-US" dirty="0"/>
          </a:p>
          <a:p>
            <a:endParaRPr lang="en-GB" altLang="en-US" dirty="0"/>
          </a:p>
          <a:p>
            <a:r>
              <a:rPr lang="en-GB" altLang="en-US" dirty="0"/>
              <a:t> </a:t>
            </a:r>
          </a:p>
          <a:p>
            <a:r>
              <a:rPr lang="en-GB" altLang="en-US" dirty="0"/>
              <a:t> </a:t>
            </a:r>
          </a:p>
        </p:txBody>
      </p:sp>
    </p:spTree>
    <p:extLst>
      <p:ext uri="{BB962C8B-B14F-4D97-AF65-F5344CB8AC3E}">
        <p14:creationId xmlns:p14="http://schemas.microsoft.com/office/powerpoint/2010/main" val="879652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71B1BF24-D3DD-4D78-8679-C326329302E5}"/>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r>
              <a:rPr lang="en-US" altLang="en-US"/>
              <a:t>An Introduction to Dyslexia</a:t>
            </a:r>
          </a:p>
        </p:txBody>
      </p:sp>
      <p:sp>
        <p:nvSpPr>
          <p:cNvPr id="38915" name="Rectangle 3">
            <a:extLst>
              <a:ext uri="{FF2B5EF4-FFF2-40B4-BE49-F238E27FC236}">
                <a16:creationId xmlns:a16="http://schemas.microsoft.com/office/drawing/2014/main" id="{42320A25-42E1-4E5A-9227-441AFF6B718B}"/>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r>
              <a:rPr lang="en-US" altLang="en-US"/>
              <a:t>15/11/07</a:t>
            </a:r>
          </a:p>
        </p:txBody>
      </p:sp>
      <p:sp>
        <p:nvSpPr>
          <p:cNvPr id="38916" name="Rectangle 6">
            <a:extLst>
              <a:ext uri="{FF2B5EF4-FFF2-40B4-BE49-F238E27FC236}">
                <a16:creationId xmlns:a16="http://schemas.microsoft.com/office/drawing/2014/main" id="{DDCEF12E-B9D5-48AF-84D6-A623950200E0}"/>
              </a:ext>
            </a:extLst>
          </p:cNvPr>
          <p:cNvSpPr>
            <a:spLocks noGrp="1" noChangeArrowheads="1"/>
          </p:cNvSpPr>
          <p:nvPr>
            <p:ph type="ftr" sz="quarter" idx="4294967295"/>
          </p:nvPr>
        </p:nvSpPr>
        <p:spPr bwMode="auto">
          <a:xfrm>
            <a:off x="0" y="9442450"/>
            <a:ext cx="2951163" cy="498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r>
              <a:rPr lang="en-US" altLang="en-US"/>
              <a:t>Anne Sandison  &amp;  Alison Waugh</a:t>
            </a:r>
          </a:p>
        </p:txBody>
      </p:sp>
      <p:sp>
        <p:nvSpPr>
          <p:cNvPr id="38917" name="Rectangle 7">
            <a:extLst>
              <a:ext uri="{FF2B5EF4-FFF2-40B4-BE49-F238E27FC236}">
                <a16:creationId xmlns:a16="http://schemas.microsoft.com/office/drawing/2014/main" id="{68FECEEC-1118-4438-8AD9-F0392B88BC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fld id="{D7577AA1-2FD7-4790-A548-289F49E16172}" type="slidenum">
              <a:rPr lang="en-US" altLang="en-US" smtClean="0"/>
              <a:pPr/>
              <a:t>5</a:t>
            </a:fld>
            <a:endParaRPr lang="en-US" altLang="en-US"/>
          </a:p>
        </p:txBody>
      </p:sp>
      <p:sp>
        <p:nvSpPr>
          <p:cNvPr id="38918" name="Rectangle 2">
            <a:extLst>
              <a:ext uri="{FF2B5EF4-FFF2-40B4-BE49-F238E27FC236}">
                <a16:creationId xmlns:a16="http://schemas.microsoft.com/office/drawing/2014/main" id="{695C6DEC-2FC4-499E-9493-F4150878316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9" name="Rectangle 3">
            <a:extLst>
              <a:ext uri="{FF2B5EF4-FFF2-40B4-BE49-F238E27FC236}">
                <a16:creationId xmlns:a16="http://schemas.microsoft.com/office/drawing/2014/main" id="{DB9DF27E-3022-4634-8E40-3AF56954F2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Many learners facing these difficulties will often go into lessons feeling unable to do anything.  They may be fearful that they will not be able to do what is asked of them, facing frequent failure, they may try to hide their difficulties by avoiding tasks or copying from a friend.  They may lack confidence in their ability.</a:t>
            </a:r>
          </a:p>
          <a:p>
            <a:endParaRPr lang="en-GB" altLang="en-US" dirty="0"/>
          </a:p>
          <a:p>
            <a:r>
              <a:rPr lang="en-GB" altLang="en-US" dirty="0"/>
              <a:t>Teachers are encouraged to create a nurturing environment, where learners feel supported and able to ask for help.  Despite this some children may still feel unable to share their concerns.</a:t>
            </a:r>
          </a:p>
          <a:p>
            <a:endParaRPr lang="en-GB" altLang="en-US" dirty="0"/>
          </a:p>
          <a:p>
            <a:r>
              <a:rPr lang="en-GB" altLang="en-US" dirty="0"/>
              <a:t>Dyslexia Awareness Week is a great opportunity for schools and teachers to discuss Dyslexia with their pupils and look at the difficulties and strengths that many learners have.  This can help some pupils feel more confident in discussing their difficulties and not hiding them.</a:t>
            </a:r>
          </a:p>
          <a:p>
            <a:endParaRPr lang="en-GB"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8CA9C-B4B2-97F9-D489-CB9E2A2463B6}"/>
            </a:ext>
          </a:extLst>
        </p:cNvPr>
        <p:cNvGrpSpPr/>
        <p:nvPr/>
      </p:nvGrpSpPr>
      <p:grpSpPr>
        <a:xfrm>
          <a:off x="0" y="0"/>
          <a:ext cx="0" cy="0"/>
          <a:chOff x="0" y="0"/>
          <a:chExt cx="0" cy="0"/>
        </a:xfrm>
      </p:grpSpPr>
      <p:sp>
        <p:nvSpPr>
          <p:cNvPr id="38914" name="Rectangle 2">
            <a:extLst>
              <a:ext uri="{FF2B5EF4-FFF2-40B4-BE49-F238E27FC236}">
                <a16:creationId xmlns:a16="http://schemas.microsoft.com/office/drawing/2014/main" id="{09B41E92-981C-5BC9-C77B-4FE1DCE02F14}"/>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r>
              <a:rPr lang="en-US" altLang="en-US"/>
              <a:t>An Introduction to Dyslexia</a:t>
            </a:r>
          </a:p>
        </p:txBody>
      </p:sp>
      <p:sp>
        <p:nvSpPr>
          <p:cNvPr id="38915" name="Rectangle 3">
            <a:extLst>
              <a:ext uri="{FF2B5EF4-FFF2-40B4-BE49-F238E27FC236}">
                <a16:creationId xmlns:a16="http://schemas.microsoft.com/office/drawing/2014/main" id="{64B687D8-EA60-2000-A9C5-8E4A72196F1F}"/>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r>
              <a:rPr lang="en-US" altLang="en-US"/>
              <a:t>15/11/07</a:t>
            </a:r>
          </a:p>
        </p:txBody>
      </p:sp>
      <p:sp>
        <p:nvSpPr>
          <p:cNvPr id="38916" name="Rectangle 6">
            <a:extLst>
              <a:ext uri="{FF2B5EF4-FFF2-40B4-BE49-F238E27FC236}">
                <a16:creationId xmlns:a16="http://schemas.microsoft.com/office/drawing/2014/main" id="{E27DEC0E-C84A-8CE1-E74A-A930D94F2B98}"/>
              </a:ext>
            </a:extLst>
          </p:cNvPr>
          <p:cNvSpPr>
            <a:spLocks noGrp="1" noChangeArrowheads="1"/>
          </p:cNvSpPr>
          <p:nvPr>
            <p:ph type="ftr" sz="quarter" idx="4294967295"/>
          </p:nvPr>
        </p:nvSpPr>
        <p:spPr bwMode="auto">
          <a:xfrm>
            <a:off x="0" y="9442450"/>
            <a:ext cx="2951163" cy="498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r>
              <a:rPr lang="en-US" altLang="en-US"/>
              <a:t>Anne Sandison  &amp;  Alison Waugh</a:t>
            </a:r>
          </a:p>
        </p:txBody>
      </p:sp>
      <p:sp>
        <p:nvSpPr>
          <p:cNvPr id="38917" name="Rectangle 7">
            <a:extLst>
              <a:ext uri="{FF2B5EF4-FFF2-40B4-BE49-F238E27FC236}">
                <a16:creationId xmlns:a16="http://schemas.microsoft.com/office/drawing/2014/main" id="{1DC3324B-612A-8E62-A7C1-57E12F6754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fld id="{D7577AA1-2FD7-4790-A548-289F49E16172}" type="slidenum">
              <a:rPr lang="en-US" altLang="en-US" smtClean="0"/>
              <a:pPr/>
              <a:t>6</a:t>
            </a:fld>
            <a:endParaRPr lang="en-US" altLang="en-US"/>
          </a:p>
        </p:txBody>
      </p:sp>
      <p:sp>
        <p:nvSpPr>
          <p:cNvPr id="38918" name="Rectangle 2">
            <a:extLst>
              <a:ext uri="{FF2B5EF4-FFF2-40B4-BE49-F238E27FC236}">
                <a16:creationId xmlns:a16="http://schemas.microsoft.com/office/drawing/2014/main" id="{0ECBDB15-C6B4-C018-8E8C-5D873358F50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9" name="Rectangle 3">
            <a:extLst>
              <a:ext uri="{FF2B5EF4-FFF2-40B4-BE49-F238E27FC236}">
                <a16:creationId xmlns:a16="http://schemas.microsoft.com/office/drawing/2014/main" id="{EB981797-1114-3ECA-E9C8-EB53A7255DF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Tree>
    <p:extLst>
      <p:ext uri="{BB962C8B-B14F-4D97-AF65-F5344CB8AC3E}">
        <p14:creationId xmlns:p14="http://schemas.microsoft.com/office/powerpoint/2010/main" val="3864396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sz="1200" b="0" i="0" u="none" strike="noStrike" kern="1200" dirty="0">
                <a:solidFill>
                  <a:schemeClr val="tx1"/>
                </a:solidFill>
                <a:effectLst/>
                <a:latin typeface="+mn-lt"/>
                <a:ea typeface="+mn-ea"/>
                <a:cs typeface="+mn-cs"/>
              </a:rPr>
              <a:t>For </a:t>
            </a:r>
            <a:r>
              <a:rPr lang="en-GB" sz="1200" b="1" i="0" u="none" strike="noStrike" kern="1200" dirty="0">
                <a:solidFill>
                  <a:schemeClr val="tx1"/>
                </a:solidFill>
                <a:effectLst/>
                <a:latin typeface="+mn-lt"/>
                <a:ea typeface="+mn-ea"/>
                <a:cs typeface="+mn-cs"/>
              </a:rPr>
              <a:t>example</a:t>
            </a:r>
            <a:r>
              <a:rPr lang="en-GB" sz="1200" b="0" i="0" u="none" strike="noStrike" kern="1200" dirty="0">
                <a:solidFill>
                  <a:schemeClr val="tx1"/>
                </a:solidFill>
                <a:effectLst/>
                <a:latin typeface="+mn-lt"/>
                <a:ea typeface="+mn-ea"/>
                <a:cs typeface="+mn-cs"/>
              </a:rPr>
              <a:t>, a child is using their </a:t>
            </a:r>
            <a:r>
              <a:rPr lang="en-GB" sz="1200" b="1" i="0" u="none" strike="noStrike" kern="1200" dirty="0">
                <a:solidFill>
                  <a:schemeClr val="tx1"/>
                </a:solidFill>
                <a:effectLst/>
                <a:latin typeface="+mn-lt"/>
                <a:ea typeface="+mn-ea"/>
                <a:cs typeface="+mn-cs"/>
              </a:rPr>
              <a:t>Working Memory</a:t>
            </a:r>
            <a:r>
              <a:rPr lang="en-GB" sz="1200" b="0" i="0" u="none" strike="noStrike" kern="1200" dirty="0">
                <a:solidFill>
                  <a:schemeClr val="tx1"/>
                </a:solidFill>
                <a:effectLst/>
                <a:latin typeface="+mn-lt"/>
                <a:ea typeface="+mn-ea"/>
                <a:cs typeface="+mn-cs"/>
              </a:rPr>
              <a:t> as they recall the steps of a recipe while cooking a favourite meal.</a:t>
            </a:r>
          </a:p>
          <a:p>
            <a:pPr marL="0" indent="0">
              <a:buFontTx/>
              <a:buNone/>
            </a:pP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WM is crucial for learning because it provides a mental workspace in which we can hold information whilst mentally engaged in other relevant activities.</a:t>
            </a:r>
          </a:p>
          <a:p>
            <a:pPr>
              <a:lnSpc>
                <a:spcPct val="110000"/>
              </a:lnSpc>
            </a:pPr>
            <a:endParaRPr lang="en-GB" sz="1200" dirty="0"/>
          </a:p>
          <a:p>
            <a:pPr>
              <a:lnSpc>
                <a:spcPct val="110000"/>
              </a:lnSpc>
            </a:pPr>
            <a:r>
              <a:rPr lang="en-GB" sz="1200" dirty="0"/>
              <a:t>Children with poor working memory have – </a:t>
            </a:r>
          </a:p>
          <a:p>
            <a:pPr lvl="0"/>
            <a:r>
              <a:rPr lang="en-GB" sz="1200" kern="1200" dirty="0">
                <a:solidFill>
                  <a:schemeClr val="tx1"/>
                </a:solidFill>
                <a:effectLst/>
                <a:latin typeface="+mn-lt"/>
                <a:ea typeface="+mn-ea"/>
                <a:cs typeface="+mn-cs"/>
              </a:rPr>
              <a:t>Difficulty with focus/easily distracted</a:t>
            </a:r>
          </a:p>
          <a:p>
            <a:pPr lvl="0"/>
            <a:r>
              <a:rPr lang="en-GB" sz="1200" kern="1200" dirty="0">
                <a:solidFill>
                  <a:schemeClr val="tx1"/>
                </a:solidFill>
                <a:effectLst/>
                <a:latin typeface="+mn-lt"/>
                <a:ea typeface="+mn-ea"/>
                <a:cs typeface="+mn-cs"/>
              </a:rPr>
              <a:t>Remembers only part of a lengthy sequence of instructions</a:t>
            </a:r>
          </a:p>
          <a:p>
            <a:pPr lvl="0"/>
            <a:r>
              <a:rPr lang="en-GB" sz="1200" kern="1200" dirty="0">
                <a:solidFill>
                  <a:schemeClr val="tx1"/>
                </a:solidFill>
                <a:effectLst/>
                <a:latin typeface="+mn-lt"/>
                <a:ea typeface="+mn-ea"/>
                <a:cs typeface="+mn-cs"/>
              </a:rPr>
              <a:t>Misses out chunks of a task</a:t>
            </a:r>
          </a:p>
          <a:p>
            <a:pPr lvl="0"/>
            <a:r>
              <a:rPr lang="en-GB" sz="1200" kern="1200" dirty="0">
                <a:solidFill>
                  <a:schemeClr val="tx1"/>
                </a:solidFill>
                <a:effectLst/>
                <a:latin typeface="+mn-lt"/>
                <a:ea typeface="+mn-ea"/>
                <a:cs typeface="+mn-cs"/>
              </a:rPr>
              <a:t>Task abandonment</a:t>
            </a:r>
          </a:p>
          <a:p>
            <a:pPr lvl="0"/>
            <a:r>
              <a:rPr lang="en-GB" sz="1200" kern="1200" dirty="0">
                <a:solidFill>
                  <a:schemeClr val="tx1"/>
                </a:solidFill>
                <a:effectLst/>
                <a:latin typeface="+mn-lt"/>
                <a:ea typeface="+mn-ea"/>
                <a:cs typeface="+mn-cs"/>
              </a:rPr>
              <a:t>Difficulty explaining what they should be doing in an activity</a:t>
            </a:r>
          </a:p>
          <a:p>
            <a:pPr lvl="0"/>
            <a:r>
              <a:rPr lang="en-GB" sz="1200" kern="1200" dirty="0">
                <a:solidFill>
                  <a:schemeClr val="tx1"/>
                </a:solidFill>
                <a:effectLst/>
                <a:latin typeface="+mn-lt"/>
                <a:ea typeface="+mn-ea"/>
                <a:cs typeface="+mn-cs"/>
              </a:rPr>
              <a:t>Difficulty holding sufficient information in mind to complete a task,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uses tables to solve sums</a:t>
            </a:r>
          </a:p>
          <a:p>
            <a:pPr lvl="0"/>
            <a:r>
              <a:rPr lang="en-GB" sz="1200" kern="1200" dirty="0">
                <a:solidFill>
                  <a:schemeClr val="tx1"/>
                </a:solidFill>
                <a:effectLst/>
                <a:latin typeface="+mn-lt"/>
                <a:ea typeface="+mn-ea"/>
                <a:cs typeface="+mn-cs"/>
              </a:rPr>
              <a:t>Starts a sequence of actions and forgets where got to in the sequence,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getting ready to go home</a:t>
            </a:r>
          </a:p>
          <a:p>
            <a:pPr lvl="0"/>
            <a:r>
              <a:rPr lang="en-GB" sz="1200" kern="1200" dirty="0">
                <a:solidFill>
                  <a:schemeClr val="tx1"/>
                </a:solidFill>
                <a:effectLst/>
                <a:latin typeface="+mn-lt"/>
                <a:ea typeface="+mn-ea"/>
                <a:cs typeface="+mn-cs"/>
              </a:rPr>
              <a:t>Loses track of place in complicated mental tasks</a:t>
            </a:r>
          </a:p>
          <a:p>
            <a:pPr lvl="0"/>
            <a:r>
              <a:rPr lang="en-GB" sz="1200" kern="1200" dirty="0">
                <a:solidFill>
                  <a:schemeClr val="tx1"/>
                </a:solidFill>
                <a:effectLst/>
                <a:latin typeface="+mn-lt"/>
                <a:ea typeface="+mn-ea"/>
                <a:cs typeface="+mn-cs"/>
              </a:rPr>
              <a:t>Difficulty writing down information given orally</a:t>
            </a:r>
          </a:p>
          <a:p>
            <a:pPr lvl="0"/>
            <a:r>
              <a:rPr lang="en-GB" sz="1200" kern="1200" dirty="0">
                <a:solidFill>
                  <a:schemeClr val="tx1"/>
                </a:solidFill>
                <a:effectLst/>
                <a:latin typeface="+mn-lt"/>
                <a:ea typeface="+mn-ea"/>
                <a:cs typeface="+mn-cs"/>
              </a:rPr>
              <a:t>Place keeping errors,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skips letters/words in sentence writing</a:t>
            </a:r>
          </a:p>
          <a:p>
            <a:pPr lvl="0"/>
            <a:r>
              <a:rPr lang="en-GB" sz="1200" kern="1200" dirty="0">
                <a:solidFill>
                  <a:schemeClr val="tx1"/>
                </a:solidFill>
                <a:effectLst/>
                <a:latin typeface="+mn-lt"/>
                <a:ea typeface="+mn-ea"/>
                <a:cs typeface="+mn-cs"/>
              </a:rPr>
              <a:t>Difficulty retaining information,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unable to recall previously learned facts </a:t>
            </a:r>
          </a:p>
          <a:p>
            <a:pPr lvl="0"/>
            <a:r>
              <a:rPr lang="en-GB" sz="1200" kern="1200" dirty="0">
                <a:solidFill>
                  <a:schemeClr val="tx1"/>
                </a:solidFill>
                <a:effectLst/>
                <a:latin typeface="+mn-lt"/>
                <a:ea typeface="+mn-ea"/>
                <a:cs typeface="+mn-cs"/>
              </a:rPr>
              <a:t>Difficulty recalling common sequences – alphabet, number, days, months </a:t>
            </a:r>
          </a:p>
          <a:p>
            <a:pPr>
              <a:lnSpc>
                <a:spcPct val="110000"/>
              </a:lnSpc>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19BBA2C9-6794-4058-9E6F-BF9DC45C2E4F}" type="slidenum">
              <a:rPr lang="en-GB" smtClean="0"/>
              <a:pPr>
                <a:defRPr/>
              </a:pPr>
              <a:t>7</a:t>
            </a:fld>
            <a:endParaRPr lang="en-GB"/>
          </a:p>
        </p:txBody>
      </p:sp>
    </p:spTree>
    <p:extLst>
      <p:ext uri="{BB962C8B-B14F-4D97-AF65-F5344CB8AC3E}">
        <p14:creationId xmlns:p14="http://schemas.microsoft.com/office/powerpoint/2010/main" val="887020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45FAC9DA-8F90-4EEA-9FE0-399CA0685A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D6F61759-F009-4F62-B747-63D05C2CC0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en-US" dirty="0"/>
              <a:t>Stats - </a:t>
            </a:r>
            <a:r>
              <a:rPr kumimoji="0" lang="en-GB" altLang="en-US" sz="1200" dirty="0">
                <a:solidFill>
                  <a:schemeClr val="tx1"/>
                </a:solidFill>
              </a:rPr>
              <a:t>Studies suggest 10% of population are dyslexic but it is more likely to be 1 in 5 according to some research</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en-US" dirty="0">
                <a:solidFill>
                  <a:srgbClr val="0070C0"/>
                </a:solidFill>
              </a:rPr>
              <a:t>- 4 % of them – severely </a:t>
            </a:r>
          </a:p>
          <a:p>
            <a:pPr eaLnBrk="1" hangingPunct="1"/>
            <a:endParaRPr lang="en-GB" altLang="en-US" dirty="0"/>
          </a:p>
          <a:p>
            <a:pPr eaLnBrk="1" hangingPunct="1"/>
            <a:r>
              <a:rPr lang="en-GB" altLang="en-US" dirty="0"/>
              <a:t>Dyslexia is on a </a:t>
            </a:r>
            <a:r>
              <a:rPr lang="en-GB" altLang="en-US" dirty="0">
                <a:solidFill>
                  <a:srgbClr val="0070C0"/>
                </a:solidFill>
              </a:rPr>
              <a:t>continuum from mild to severe</a:t>
            </a:r>
          </a:p>
          <a:p>
            <a:pPr eaLnBrk="1" hangingPunct="1"/>
            <a:endParaRPr lang="en-GB" altLang="en-US" dirty="0">
              <a:solidFill>
                <a:srgbClr val="0070C0"/>
              </a:solidFill>
            </a:endParaRPr>
          </a:p>
          <a:p>
            <a:pPr eaLnBrk="1" hangingPunct="1"/>
            <a:r>
              <a:rPr lang="en-GB" altLang="en-US" dirty="0"/>
              <a:t>Assessment is a PROCESS - Children with dyslexia have their </a:t>
            </a:r>
            <a:r>
              <a:rPr lang="en-GB" altLang="en-US" dirty="0">
                <a:solidFill>
                  <a:srgbClr val="0070C0"/>
                </a:solidFill>
              </a:rPr>
              <a:t>own pattern of abilities and challenges, </a:t>
            </a:r>
            <a:r>
              <a:rPr lang="en-GB" altLang="en-US" dirty="0"/>
              <a:t>therefore we need to </a:t>
            </a:r>
            <a:r>
              <a:rPr lang="en-GB" altLang="en-US" dirty="0">
                <a:solidFill>
                  <a:srgbClr val="0070C0"/>
                </a:solidFill>
              </a:rPr>
              <a:t>build up a profile of each child. </a:t>
            </a:r>
          </a:p>
          <a:p>
            <a:pPr eaLnBrk="1" hangingPunct="1"/>
            <a:endParaRPr lang="en-GB" altLang="en-US" dirty="0">
              <a:solidFill>
                <a:srgbClr val="0070C0"/>
              </a:solidFill>
            </a:endParaRPr>
          </a:p>
          <a:p>
            <a:pPr eaLnBrk="1" hangingPunct="1"/>
            <a:r>
              <a:rPr lang="en-GB" altLang="en-US" dirty="0">
                <a:solidFill>
                  <a:srgbClr val="0070C0"/>
                </a:solidFill>
              </a:rPr>
              <a:t>This should take time as we need to consider and whole child and their strengths and needs.</a:t>
            </a:r>
          </a:p>
          <a:p>
            <a:pPr eaLnBrk="1" hangingPunct="1"/>
            <a:endParaRPr lang="en-GB" altLang="en-US" dirty="0">
              <a:solidFill>
                <a:srgbClr val="0070C0"/>
              </a:solidFill>
            </a:endParaRPr>
          </a:p>
          <a:p>
            <a:pPr eaLnBrk="1" hangingPunct="1"/>
            <a:r>
              <a:rPr lang="en-GB" altLang="en-US" dirty="0">
                <a:solidFill>
                  <a:srgbClr val="0070C0"/>
                </a:solidFill>
              </a:rPr>
              <a:t>It is ok for this to take time because WHEN A CHILD GETS AN IDENTIFICATION OF DYSLEXIA IT WILL NOT CHANGE THE SUPPORT THEY GET. They should already be getting the support they require. </a:t>
            </a:r>
          </a:p>
          <a:p>
            <a:pPr eaLnBrk="1" hangingPunct="1"/>
            <a:endParaRPr lang="en-GB" altLang="en-US" dirty="0">
              <a:solidFill>
                <a:srgbClr val="0070C0"/>
              </a:solidFill>
            </a:endParaRPr>
          </a:p>
          <a:p>
            <a:pPr eaLnBrk="1" hangingPunct="1"/>
            <a:endParaRPr lang="en-GB" altLang="en-US" dirty="0">
              <a:solidFill>
                <a:srgbClr val="0070C0"/>
              </a:solidFill>
            </a:endParaRPr>
          </a:p>
          <a:p>
            <a:pPr eaLnBrk="1" hangingPunct="1"/>
            <a:endParaRPr lang="en-GB" altLang="en-US" dirty="0">
              <a:solidFill>
                <a:srgbClr val="0070C0"/>
              </a:solidFill>
            </a:endParaRPr>
          </a:p>
          <a:p>
            <a:pPr eaLnBrk="1" hangingPunct="1"/>
            <a:r>
              <a:rPr lang="en-GB" altLang="en-US" dirty="0">
                <a:solidFill>
                  <a:srgbClr val="0070C0"/>
                </a:solidFill>
              </a:rPr>
              <a:t>**Note for presented  – it is very difficult to give timings if parents ask. It will depend on practice in your school.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en-US" dirty="0">
                <a:solidFill>
                  <a:srgbClr val="0070C0"/>
                </a:solidFill>
              </a:rPr>
              <a:t>Definition ‘despite appropriate learning opportunities’ e.g. May want to monitor while CTs puts strategies in place at Pathway 1, tries them out and monitors progress/ tries other strategies. </a:t>
            </a:r>
          </a:p>
          <a:p>
            <a:pPr eaLnBrk="1" hangingPunct="1"/>
            <a:r>
              <a:rPr lang="en-GB" altLang="en-US" dirty="0">
                <a:solidFill>
                  <a:srgbClr val="0070C0"/>
                </a:solidFill>
              </a:rPr>
              <a:t>May monitor/ add to information you have as they get </a:t>
            </a:r>
            <a:r>
              <a:rPr lang="en-GB" altLang="en-US" dirty="0" err="1">
                <a:solidFill>
                  <a:srgbClr val="0070C0"/>
                </a:solidFill>
              </a:rPr>
              <a:t>RWInc</a:t>
            </a:r>
            <a:r>
              <a:rPr lang="en-GB" altLang="en-US" dirty="0">
                <a:solidFill>
                  <a:srgbClr val="0070C0"/>
                </a:solidFill>
              </a:rPr>
              <a:t> or another Pathway 2 support for a year.</a:t>
            </a:r>
          </a:p>
        </p:txBody>
      </p:sp>
      <p:sp>
        <p:nvSpPr>
          <p:cNvPr id="4" name="Slide Number Placeholder 3">
            <a:extLst>
              <a:ext uri="{FF2B5EF4-FFF2-40B4-BE49-F238E27FC236}">
                <a16:creationId xmlns:a16="http://schemas.microsoft.com/office/drawing/2014/main" id="{3292EB5C-E9F4-4B78-8112-AB189CFDEE1D}"/>
              </a:ext>
            </a:extLst>
          </p:cNvPr>
          <p:cNvSpPr>
            <a:spLocks noGrp="1"/>
          </p:cNvSpPr>
          <p:nvPr>
            <p:ph type="sldNum" sz="quarter" idx="5"/>
          </p:nvPr>
        </p:nvSpPr>
        <p:spPr/>
        <p:txBody>
          <a:bodyPr/>
          <a:lstStyle/>
          <a:p>
            <a:pPr>
              <a:defRPr/>
            </a:pPr>
            <a:fld id="{B5BA547D-659C-4C01-898C-677AD916AE49}" type="slidenum">
              <a:rPr lang="en-GB" smtClean="0"/>
              <a:pPr>
                <a:defRPr/>
              </a:pPr>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short video that illustrates some of the challenges faced by dyslexic learners but also the strengths that they may have.  This is a message that we are really trying to get across to our learners as sometimes there self esteem and confidence may have taken a bit of a knock.</a:t>
            </a:r>
          </a:p>
        </p:txBody>
      </p:sp>
      <p:sp>
        <p:nvSpPr>
          <p:cNvPr id="4" name="Slide Number Placeholder 3"/>
          <p:cNvSpPr>
            <a:spLocks noGrp="1"/>
          </p:cNvSpPr>
          <p:nvPr>
            <p:ph type="sldNum" sz="quarter" idx="5"/>
          </p:nvPr>
        </p:nvSpPr>
        <p:spPr/>
        <p:txBody>
          <a:bodyPr/>
          <a:lstStyle/>
          <a:p>
            <a:pPr>
              <a:defRPr/>
            </a:pPr>
            <a:fld id="{19BBA2C9-6794-4058-9E6F-BF9DC45C2E4F}" type="slidenum">
              <a:rPr lang="en-GB" smtClean="0"/>
              <a:pPr>
                <a:defRPr/>
              </a:pPr>
              <a:t>9</a:t>
            </a:fld>
            <a:endParaRPr lang="en-GB"/>
          </a:p>
        </p:txBody>
      </p:sp>
    </p:spTree>
    <p:extLst>
      <p:ext uri="{BB962C8B-B14F-4D97-AF65-F5344CB8AC3E}">
        <p14:creationId xmlns:p14="http://schemas.microsoft.com/office/powerpoint/2010/main" val="2524426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34CEFFC-A688-4DFE-876D-1E8D964BB4F3}"/>
              </a:ext>
            </a:extLst>
          </p:cNvPr>
          <p:cNvSpPr>
            <a:spLocks noGrp="1" noChangeArrowheads="1"/>
          </p:cNvSpPr>
          <p:nvPr>
            <p:ph type="hdr" sz="quarter"/>
          </p:nvPr>
        </p:nvSpPr>
        <p:spPr>
          <a:noFill/>
        </p:spPr>
        <p:txBody>
          <a:bodyPr/>
          <a:lstStyle>
            <a:lvl1pPr>
              <a:defRPr sz="2400" b="1">
                <a:solidFill>
                  <a:schemeClr val="tx1"/>
                </a:solidFill>
                <a:latin typeface="Comic Sans MS" panose="030F0702030302020204" pitchFamily="66" charset="0"/>
                <a:ea typeface="MS PGothic" panose="020B0600070205080204" pitchFamily="34" charset="-128"/>
              </a:defRPr>
            </a:lvl1pPr>
            <a:lvl2pPr marL="742950" indent="-285750">
              <a:defRPr sz="2400" b="1">
                <a:solidFill>
                  <a:schemeClr val="tx1"/>
                </a:solidFill>
                <a:latin typeface="Comic Sans MS" panose="030F0702030302020204" pitchFamily="66" charset="0"/>
                <a:ea typeface="MS PGothic" panose="020B0600070205080204" pitchFamily="34" charset="-128"/>
              </a:defRPr>
            </a:lvl2pPr>
            <a:lvl3pPr marL="1143000" indent="-228600">
              <a:defRPr sz="2400" b="1">
                <a:solidFill>
                  <a:schemeClr val="tx1"/>
                </a:solidFill>
                <a:latin typeface="Comic Sans MS" panose="030F0702030302020204" pitchFamily="66" charset="0"/>
                <a:ea typeface="MS PGothic" panose="020B0600070205080204" pitchFamily="34" charset="-128"/>
              </a:defRPr>
            </a:lvl3pPr>
            <a:lvl4pPr marL="1600200" indent="-228600">
              <a:defRPr sz="2400" b="1">
                <a:solidFill>
                  <a:schemeClr val="tx1"/>
                </a:solidFill>
                <a:latin typeface="Comic Sans MS" panose="030F0702030302020204" pitchFamily="66" charset="0"/>
                <a:ea typeface="MS PGothic" panose="020B0600070205080204" pitchFamily="34" charset="-128"/>
              </a:defRPr>
            </a:lvl4pPr>
            <a:lvl5pPr marL="2057400" indent="-22860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r>
              <a:rPr lang="en-US" altLang="en-US" sz="1200" b="0">
                <a:latin typeface="Times" panose="02020603050405020304" pitchFamily="18" charset="0"/>
              </a:rPr>
              <a:t>An Introduction to Dyslexia</a:t>
            </a:r>
          </a:p>
        </p:txBody>
      </p:sp>
      <p:sp>
        <p:nvSpPr>
          <p:cNvPr id="19459" name="Rectangle 3">
            <a:extLst>
              <a:ext uri="{FF2B5EF4-FFF2-40B4-BE49-F238E27FC236}">
                <a16:creationId xmlns:a16="http://schemas.microsoft.com/office/drawing/2014/main" id="{183AB435-0FA2-4437-B8B8-4F029C0327D5}"/>
              </a:ext>
            </a:extLst>
          </p:cNvPr>
          <p:cNvSpPr>
            <a:spLocks noGrp="1" noChangeArrowheads="1"/>
          </p:cNvSpPr>
          <p:nvPr>
            <p:ph type="dt" sz="quarter" idx="1"/>
          </p:nvPr>
        </p:nvSpPr>
        <p:spPr>
          <a:noFill/>
        </p:spPr>
        <p:txBody>
          <a:bodyPr/>
          <a:lstStyle>
            <a:lvl1pPr>
              <a:defRPr sz="2400" b="1">
                <a:solidFill>
                  <a:schemeClr val="tx1"/>
                </a:solidFill>
                <a:latin typeface="Comic Sans MS" panose="030F0702030302020204" pitchFamily="66" charset="0"/>
                <a:ea typeface="MS PGothic" panose="020B0600070205080204" pitchFamily="34" charset="-128"/>
              </a:defRPr>
            </a:lvl1pPr>
            <a:lvl2pPr marL="742950" indent="-285750">
              <a:defRPr sz="2400" b="1">
                <a:solidFill>
                  <a:schemeClr val="tx1"/>
                </a:solidFill>
                <a:latin typeface="Comic Sans MS" panose="030F0702030302020204" pitchFamily="66" charset="0"/>
                <a:ea typeface="MS PGothic" panose="020B0600070205080204" pitchFamily="34" charset="-128"/>
              </a:defRPr>
            </a:lvl2pPr>
            <a:lvl3pPr marL="1143000" indent="-228600">
              <a:defRPr sz="2400" b="1">
                <a:solidFill>
                  <a:schemeClr val="tx1"/>
                </a:solidFill>
                <a:latin typeface="Comic Sans MS" panose="030F0702030302020204" pitchFamily="66" charset="0"/>
                <a:ea typeface="MS PGothic" panose="020B0600070205080204" pitchFamily="34" charset="-128"/>
              </a:defRPr>
            </a:lvl3pPr>
            <a:lvl4pPr marL="1600200" indent="-228600">
              <a:defRPr sz="2400" b="1">
                <a:solidFill>
                  <a:schemeClr val="tx1"/>
                </a:solidFill>
                <a:latin typeface="Comic Sans MS" panose="030F0702030302020204" pitchFamily="66" charset="0"/>
                <a:ea typeface="MS PGothic" panose="020B0600070205080204" pitchFamily="34" charset="-128"/>
              </a:defRPr>
            </a:lvl4pPr>
            <a:lvl5pPr marL="2057400" indent="-22860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r>
              <a:rPr lang="en-US" altLang="en-US" sz="1200" b="0">
                <a:latin typeface="Times" panose="02020603050405020304" pitchFamily="18" charset="0"/>
              </a:rPr>
              <a:t>15/11/07</a:t>
            </a:r>
          </a:p>
        </p:txBody>
      </p:sp>
      <p:sp>
        <p:nvSpPr>
          <p:cNvPr id="19460" name="Rectangle 6">
            <a:extLst>
              <a:ext uri="{FF2B5EF4-FFF2-40B4-BE49-F238E27FC236}">
                <a16:creationId xmlns:a16="http://schemas.microsoft.com/office/drawing/2014/main" id="{453D3A7A-DBA9-4548-A90D-BD99F8BAC53D}"/>
              </a:ext>
            </a:extLst>
          </p:cNvPr>
          <p:cNvSpPr>
            <a:spLocks noGrp="1" noChangeArrowheads="1"/>
          </p:cNvSpPr>
          <p:nvPr>
            <p:ph type="ftr" sz="quarter" idx="4"/>
          </p:nvPr>
        </p:nvSpPr>
        <p:spPr>
          <a:noFill/>
        </p:spPr>
        <p:txBody>
          <a:bodyPr/>
          <a:lstStyle>
            <a:lvl1pPr>
              <a:defRPr sz="2400" b="1">
                <a:solidFill>
                  <a:schemeClr val="tx1"/>
                </a:solidFill>
                <a:latin typeface="Comic Sans MS" panose="030F0702030302020204" pitchFamily="66" charset="0"/>
                <a:ea typeface="MS PGothic" panose="020B0600070205080204" pitchFamily="34" charset="-128"/>
              </a:defRPr>
            </a:lvl1pPr>
            <a:lvl2pPr marL="742950" indent="-285750">
              <a:defRPr sz="2400" b="1">
                <a:solidFill>
                  <a:schemeClr val="tx1"/>
                </a:solidFill>
                <a:latin typeface="Comic Sans MS" panose="030F0702030302020204" pitchFamily="66" charset="0"/>
                <a:ea typeface="MS PGothic" panose="020B0600070205080204" pitchFamily="34" charset="-128"/>
              </a:defRPr>
            </a:lvl2pPr>
            <a:lvl3pPr marL="1143000" indent="-228600">
              <a:defRPr sz="2400" b="1">
                <a:solidFill>
                  <a:schemeClr val="tx1"/>
                </a:solidFill>
                <a:latin typeface="Comic Sans MS" panose="030F0702030302020204" pitchFamily="66" charset="0"/>
                <a:ea typeface="MS PGothic" panose="020B0600070205080204" pitchFamily="34" charset="-128"/>
              </a:defRPr>
            </a:lvl3pPr>
            <a:lvl4pPr marL="1600200" indent="-228600">
              <a:defRPr sz="2400" b="1">
                <a:solidFill>
                  <a:schemeClr val="tx1"/>
                </a:solidFill>
                <a:latin typeface="Comic Sans MS" panose="030F0702030302020204" pitchFamily="66" charset="0"/>
                <a:ea typeface="MS PGothic" panose="020B0600070205080204" pitchFamily="34" charset="-128"/>
              </a:defRPr>
            </a:lvl4pPr>
            <a:lvl5pPr marL="2057400" indent="-22860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r>
              <a:rPr lang="en-US" altLang="en-US" sz="1200" b="0">
                <a:latin typeface="Times" panose="02020603050405020304" pitchFamily="18" charset="0"/>
              </a:rPr>
              <a:t>Anne Sandison  &amp;  Alison Waugh</a:t>
            </a:r>
          </a:p>
        </p:txBody>
      </p:sp>
      <p:sp>
        <p:nvSpPr>
          <p:cNvPr id="19461" name="Rectangle 7">
            <a:extLst>
              <a:ext uri="{FF2B5EF4-FFF2-40B4-BE49-F238E27FC236}">
                <a16:creationId xmlns:a16="http://schemas.microsoft.com/office/drawing/2014/main" id="{6E5687F3-CD32-4667-94C1-6F485CFB0701}"/>
              </a:ext>
            </a:extLst>
          </p:cNvPr>
          <p:cNvSpPr>
            <a:spLocks noGrp="1" noChangeArrowheads="1"/>
          </p:cNvSpPr>
          <p:nvPr>
            <p:ph type="sldNum" sz="quarter" idx="5"/>
          </p:nvPr>
        </p:nvSpPr>
        <p:spPr>
          <a:noFill/>
        </p:spPr>
        <p:txBody>
          <a:bodyPr/>
          <a:lstStyle>
            <a:lvl1pPr>
              <a:defRPr sz="2400" b="1">
                <a:solidFill>
                  <a:schemeClr val="tx1"/>
                </a:solidFill>
                <a:latin typeface="Comic Sans MS" panose="030F0702030302020204" pitchFamily="66" charset="0"/>
                <a:ea typeface="MS PGothic" panose="020B0600070205080204" pitchFamily="34" charset="-128"/>
              </a:defRPr>
            </a:lvl1pPr>
            <a:lvl2pPr marL="742950" indent="-285750">
              <a:defRPr sz="2400" b="1">
                <a:solidFill>
                  <a:schemeClr val="tx1"/>
                </a:solidFill>
                <a:latin typeface="Comic Sans MS" panose="030F0702030302020204" pitchFamily="66" charset="0"/>
                <a:ea typeface="MS PGothic" panose="020B0600070205080204" pitchFamily="34" charset="-128"/>
              </a:defRPr>
            </a:lvl2pPr>
            <a:lvl3pPr marL="1143000" indent="-228600">
              <a:defRPr sz="2400" b="1">
                <a:solidFill>
                  <a:schemeClr val="tx1"/>
                </a:solidFill>
                <a:latin typeface="Comic Sans MS" panose="030F0702030302020204" pitchFamily="66" charset="0"/>
                <a:ea typeface="MS PGothic" panose="020B0600070205080204" pitchFamily="34" charset="-128"/>
              </a:defRPr>
            </a:lvl3pPr>
            <a:lvl4pPr marL="1600200" indent="-228600">
              <a:defRPr sz="2400" b="1">
                <a:solidFill>
                  <a:schemeClr val="tx1"/>
                </a:solidFill>
                <a:latin typeface="Comic Sans MS" panose="030F0702030302020204" pitchFamily="66" charset="0"/>
                <a:ea typeface="MS PGothic" panose="020B0600070205080204" pitchFamily="34" charset="-128"/>
              </a:defRPr>
            </a:lvl4pPr>
            <a:lvl5pPr marL="2057400" indent="-22860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fld id="{B9A715B1-053C-4B6C-BEDE-095AFEC83240}" type="slidenum">
              <a:rPr lang="en-US" altLang="en-US" sz="1200" b="0" smtClean="0">
                <a:latin typeface="Times" panose="02020603050405020304" pitchFamily="18" charset="0"/>
              </a:rPr>
              <a:pPr/>
              <a:t>10</a:t>
            </a:fld>
            <a:endParaRPr lang="en-US" altLang="en-US" sz="1200" b="0">
              <a:latin typeface="Times" panose="02020603050405020304" pitchFamily="18" charset="0"/>
            </a:endParaRPr>
          </a:p>
        </p:txBody>
      </p:sp>
      <p:sp>
        <p:nvSpPr>
          <p:cNvPr id="19462" name="Rectangle 2">
            <a:extLst>
              <a:ext uri="{FF2B5EF4-FFF2-40B4-BE49-F238E27FC236}">
                <a16:creationId xmlns:a16="http://schemas.microsoft.com/office/drawing/2014/main" id="{D2B296CF-2C6F-4A8D-9158-5B22FE821308}"/>
              </a:ext>
            </a:extLst>
          </p:cNvPr>
          <p:cNvSpPr>
            <a:spLocks noGrp="1" noRot="1" noChangeAspect="1" noChangeArrowheads="1" noTextEdit="1"/>
          </p:cNvSpPr>
          <p:nvPr>
            <p:ph type="sldImg"/>
          </p:nvPr>
        </p:nvSpPr>
        <p:spPr>
          <a:ln/>
        </p:spPr>
      </p:sp>
      <p:sp>
        <p:nvSpPr>
          <p:cNvPr id="19463" name="Rectangle 3">
            <a:extLst>
              <a:ext uri="{FF2B5EF4-FFF2-40B4-BE49-F238E27FC236}">
                <a16:creationId xmlns:a16="http://schemas.microsoft.com/office/drawing/2014/main" id="{B2EB8168-016B-4778-BC0B-543345C2B7A1}"/>
              </a:ext>
            </a:extLst>
          </p:cNvPr>
          <p:cNvSpPr>
            <a:spLocks noGrp="1" noChangeArrowheads="1"/>
          </p:cNvSpPr>
          <p:nvPr>
            <p:ph type="body" idx="1"/>
          </p:nvPr>
        </p:nvSpPr>
        <p:spPr>
          <a:noFill/>
        </p:spPr>
        <p:txBody>
          <a:bodyPr/>
          <a:lstStyle/>
          <a:p>
            <a:r>
              <a:rPr lang="en-US" sz="1200" kern="1200" dirty="0">
                <a:solidFill>
                  <a:schemeClr val="tx1"/>
                </a:solidFill>
                <a:effectLst/>
                <a:latin typeface="+mn-lt"/>
                <a:ea typeface="+mn-ea"/>
                <a:cs typeface="+mn-cs"/>
              </a:rPr>
              <a:t>It is really important that children understand that dyslexia is a </a:t>
            </a:r>
            <a:r>
              <a:rPr lang="en-US" sz="1200" b="1" kern="1200" dirty="0">
                <a:solidFill>
                  <a:schemeClr val="tx1"/>
                </a:solidFill>
                <a:effectLst/>
                <a:latin typeface="+mn-lt"/>
                <a:ea typeface="+mn-ea"/>
                <a:cs typeface="+mn-cs"/>
              </a:rPr>
              <a:t>learning difference </a:t>
            </a:r>
            <a:r>
              <a:rPr lang="en-US" sz="1200" kern="1200" dirty="0">
                <a:solidFill>
                  <a:schemeClr val="tx1"/>
                </a:solidFill>
                <a:effectLst/>
                <a:latin typeface="+mn-lt"/>
                <a:ea typeface="+mn-ea"/>
                <a:cs typeface="+mn-cs"/>
              </a:rPr>
              <a:t>that has positives too.</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dyslexia affects every child differently, schools are encouraged to identify and take account of the particular strengths and areas for development for each child.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Tell parents about mission dyslexia author visit.</a:t>
            </a:r>
            <a:endParaRPr lang="en-GB" sz="1200" kern="1200" dirty="0">
              <a:solidFill>
                <a:schemeClr val="tx1"/>
              </a:solidFill>
              <a:effectLst/>
              <a:latin typeface="+mn-lt"/>
              <a:ea typeface="+mn-ea"/>
              <a:cs typeface="+mn-cs"/>
            </a:endParaRPr>
          </a:p>
          <a:p>
            <a:endParaRPr lang="en-GB" sz="1200" b="1" i="0" u="none" strike="noStrike" kern="1200" dirty="0">
              <a:solidFill>
                <a:schemeClr val="tx1"/>
              </a:solidFill>
              <a:effectLst/>
              <a:latin typeface="+mn-lt"/>
              <a:ea typeface="+mn-ea"/>
              <a:cs typeface="+mn-cs"/>
            </a:endParaRPr>
          </a:p>
          <a:p>
            <a:r>
              <a:rPr lang="en-GB" sz="1200" b="1" i="0" u="none" strike="noStrike" kern="1200" dirty="0">
                <a:solidFill>
                  <a:schemeClr val="tx1"/>
                </a:solidFill>
                <a:effectLst/>
                <a:latin typeface="+mn-lt"/>
                <a:ea typeface="+mn-ea"/>
                <a:cs typeface="+mn-cs"/>
              </a:rPr>
              <a:t>Seeing the bigger picture</a:t>
            </a:r>
          </a:p>
          <a:p>
            <a:r>
              <a:rPr lang="en-GB" sz="1200" b="0" i="0" u="none" strike="noStrike" kern="1200" dirty="0">
                <a:solidFill>
                  <a:schemeClr val="tx1"/>
                </a:solidFill>
                <a:effectLst/>
                <a:latin typeface="+mn-lt"/>
                <a:ea typeface="+mn-ea"/>
                <a:cs typeface="+mn-cs"/>
              </a:rPr>
              <a:t>People with dyslexia often see things more holistically.</a:t>
            </a:r>
            <a:br>
              <a:rPr lang="en-GB" sz="1200" b="0" i="0" u="none" strike="noStrike" kern="1200" dirty="0">
                <a:solidFill>
                  <a:schemeClr val="tx1"/>
                </a:solidFill>
                <a:effectLst/>
                <a:latin typeface="+mn-lt"/>
                <a:ea typeface="+mn-ea"/>
                <a:cs typeface="+mn-cs"/>
              </a:rPr>
            </a:br>
            <a:r>
              <a:rPr lang="en-GB" sz="1200" b="0" i="0" u="none" strike="noStrike" kern="1200" dirty="0">
                <a:solidFill>
                  <a:schemeClr val="tx1"/>
                </a:solidFill>
                <a:effectLst/>
                <a:latin typeface="+mn-lt"/>
                <a:ea typeface="+mn-ea"/>
                <a:cs typeface="+mn-cs"/>
              </a:rPr>
              <a:t>They miss the trees but see the forest</a:t>
            </a:r>
          </a:p>
          <a:p>
            <a:endParaRPr lang="en-GB" sz="1200" b="1" i="0" u="none" strike="noStrike" kern="1200" dirty="0">
              <a:solidFill>
                <a:schemeClr val="tx1"/>
              </a:solidFill>
              <a:effectLst/>
              <a:latin typeface="+mn-lt"/>
              <a:ea typeface="+mn-ea"/>
              <a:cs typeface="+mn-cs"/>
            </a:endParaRPr>
          </a:p>
          <a:p>
            <a:r>
              <a:rPr lang="en-GB" sz="1200" b="1" i="0" u="none" strike="noStrike" kern="1200" dirty="0">
                <a:solidFill>
                  <a:schemeClr val="tx1"/>
                </a:solidFill>
                <a:effectLst/>
                <a:latin typeface="+mn-lt"/>
                <a:ea typeface="+mn-ea"/>
                <a:cs typeface="+mn-cs"/>
              </a:rPr>
              <a:t>Highly creative</a:t>
            </a:r>
          </a:p>
          <a:p>
            <a:r>
              <a:rPr lang="en-GB" sz="1200" b="0" i="0" u="none" strike="noStrike" kern="1200" dirty="0">
                <a:solidFill>
                  <a:schemeClr val="tx1"/>
                </a:solidFill>
                <a:effectLst/>
                <a:latin typeface="+mn-lt"/>
                <a:ea typeface="+mn-ea"/>
                <a:cs typeface="+mn-cs"/>
              </a:rPr>
              <a:t>Many of the world’s most creative actors have dyslexia, such as Johnny Depp, Keira </a:t>
            </a:r>
            <a:r>
              <a:rPr lang="en-GB" sz="1200" b="0" i="0" u="none" strike="noStrike" kern="1200" dirty="0" err="1">
                <a:solidFill>
                  <a:schemeClr val="tx1"/>
                </a:solidFill>
                <a:effectLst/>
                <a:latin typeface="+mn-lt"/>
                <a:ea typeface="+mn-ea"/>
                <a:cs typeface="+mn-cs"/>
              </a:rPr>
              <a:t>Knighltly</a:t>
            </a:r>
            <a:r>
              <a:rPr lang="en-GB" sz="1200" b="0" i="0" u="none" strike="noStrike" kern="1200" dirty="0">
                <a:solidFill>
                  <a:schemeClr val="tx1"/>
                </a:solidFill>
                <a:effectLst/>
                <a:latin typeface="+mn-lt"/>
                <a:ea typeface="+mn-ea"/>
                <a:cs typeface="+mn-cs"/>
              </a:rPr>
              <a:t> and Orlando Bloom</a:t>
            </a:r>
          </a:p>
          <a:p>
            <a:endParaRPr lang="en-GB" sz="1200" b="1" i="0" u="none" strike="noStrike" kern="1200" dirty="0">
              <a:solidFill>
                <a:schemeClr val="tx1"/>
              </a:solidFill>
              <a:effectLst/>
              <a:latin typeface="+mn-lt"/>
              <a:ea typeface="+mn-ea"/>
              <a:cs typeface="+mn-cs"/>
            </a:endParaRPr>
          </a:p>
          <a:p>
            <a:r>
              <a:rPr lang="en-GB" sz="1200" b="1" i="0" u="none" strike="noStrike" kern="1200" dirty="0">
                <a:solidFill>
                  <a:schemeClr val="tx1"/>
                </a:solidFill>
                <a:effectLst/>
                <a:latin typeface="+mn-lt"/>
                <a:ea typeface="+mn-ea"/>
                <a:cs typeface="+mn-cs"/>
              </a:rPr>
              <a:t>Picture Thinkers</a:t>
            </a:r>
          </a:p>
          <a:p>
            <a:r>
              <a:rPr lang="en-GB" sz="1200" b="0" i="0" u="none" strike="noStrike" kern="1200" dirty="0">
                <a:solidFill>
                  <a:schemeClr val="tx1"/>
                </a:solidFill>
                <a:effectLst/>
                <a:latin typeface="+mn-lt"/>
                <a:ea typeface="+mn-ea"/>
                <a:cs typeface="+mn-cs"/>
              </a:rPr>
              <a:t>People with dyslexia tend to think in pictures rather than words. Research at the University of California has demonstrated children with dyslexia have enhanced picture recognition memory</a:t>
            </a:r>
          </a:p>
          <a:p>
            <a:endParaRPr lang="en-GB" sz="1200" b="0" i="0" u="none" strike="noStrike" kern="1200" dirty="0">
              <a:solidFill>
                <a:schemeClr val="tx1"/>
              </a:solidFill>
              <a:effectLst/>
              <a:latin typeface="+mn-lt"/>
              <a:ea typeface="+mn-ea"/>
              <a:cs typeface="+mn-cs"/>
            </a:endParaRPr>
          </a:p>
          <a:p>
            <a:r>
              <a:rPr lang="en-GB" sz="1200" b="1" i="0" u="none" strike="noStrike" kern="1200" dirty="0">
                <a:solidFill>
                  <a:schemeClr val="tx1"/>
                </a:solidFill>
                <a:effectLst/>
                <a:latin typeface="+mn-lt"/>
                <a:ea typeface="+mn-ea"/>
                <a:cs typeface="+mn-cs"/>
              </a:rPr>
              <a:t>Thinking outside the box – problem solving</a:t>
            </a:r>
          </a:p>
          <a:p>
            <a:r>
              <a:rPr lang="en-GB" sz="1200" b="0" i="0" u="none" strike="noStrike" kern="1200" dirty="0">
                <a:solidFill>
                  <a:schemeClr val="tx1"/>
                </a:solidFill>
                <a:effectLst/>
                <a:latin typeface="+mn-lt"/>
                <a:ea typeface="+mn-ea"/>
                <a:cs typeface="+mn-cs"/>
              </a:rPr>
              <a:t>Those with dyslexia are well known for having sudden leaps of insight that solve problems with an unorthodox approach.</a:t>
            </a:r>
            <a:br>
              <a:rPr lang="en-GB" sz="1200" b="0" i="0" u="none" strike="noStrike" kern="1200" dirty="0">
                <a:solidFill>
                  <a:schemeClr val="tx1"/>
                </a:solidFill>
                <a:effectLst/>
                <a:latin typeface="+mn-lt"/>
                <a:ea typeface="+mn-ea"/>
                <a:cs typeface="+mn-cs"/>
              </a:rPr>
            </a:br>
            <a:r>
              <a:rPr lang="en-GB" sz="1200" b="0" i="0" u="none" strike="noStrike" kern="1200" dirty="0">
                <a:solidFill>
                  <a:schemeClr val="tx1"/>
                </a:solidFill>
                <a:effectLst/>
                <a:latin typeface="+mn-lt"/>
                <a:ea typeface="+mn-ea"/>
                <a:cs typeface="+mn-cs"/>
              </a:rPr>
              <a:t>This is an intuitive approach to problem solving that can seem like daydreaming. Staring out of the window is how dyslexics work, letting their brain slide into neutral and ease itself around a problem to let connections assemble</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Strong visual thinking skills such as being able to visualise  a structure  from plans</a:t>
            </a:r>
          </a:p>
          <a:p>
            <a:endParaRPr lang="en-GB" sz="1200" b="0" i="0" u="none" strike="noStrike"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mn-ea"/>
                <a:cs typeface="+mn-cs"/>
              </a:rPr>
              <a:t>good verbally, in social interaction and group work</a:t>
            </a:r>
          </a:p>
          <a:p>
            <a:endParaRPr lang="en-GB"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p>
          <a:p>
            <a:r>
              <a:rPr lang="en-GB" sz="1200" b="1" i="0" u="none" strike="noStrike" kern="1200" dirty="0">
                <a:solidFill>
                  <a:schemeClr val="tx1"/>
                </a:solidFill>
                <a:effectLst/>
                <a:latin typeface="+mn-lt"/>
                <a:ea typeface="+mn-ea"/>
                <a:cs typeface="+mn-cs"/>
              </a:rPr>
              <a:t>Improved pattern recognition</a:t>
            </a:r>
          </a:p>
          <a:p>
            <a:r>
              <a:rPr lang="en-GB" sz="1200" b="0" i="0" u="none" strike="noStrike" kern="1200" dirty="0">
                <a:solidFill>
                  <a:schemeClr val="tx1"/>
                </a:solidFill>
                <a:effectLst/>
                <a:latin typeface="+mn-lt"/>
                <a:ea typeface="+mn-ea"/>
                <a:cs typeface="+mn-cs"/>
              </a:rPr>
              <a:t>People with dyslexia have the ability to see how things connect to form complex systems, and to identify similarities among multiple things. Such strengths are likely to be of particular significance for fields like science and mathematics, where visual representations are key</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p>
          <a:p>
            <a:r>
              <a:rPr lang="en-GB" sz="1200" b="1" i="0" u="none" strike="noStrike" kern="1200" dirty="0">
                <a:solidFill>
                  <a:schemeClr val="tx1"/>
                </a:solidFill>
                <a:effectLst/>
                <a:latin typeface="+mn-lt"/>
                <a:ea typeface="+mn-ea"/>
                <a:cs typeface="+mn-cs"/>
              </a:rPr>
              <a:t>Good spatial knowledge</a:t>
            </a:r>
          </a:p>
          <a:p>
            <a:r>
              <a:rPr lang="en-GB" sz="1200" b="0" i="0" u="none" strike="noStrike" kern="1200" dirty="0">
                <a:solidFill>
                  <a:schemeClr val="tx1"/>
                </a:solidFill>
                <a:effectLst/>
                <a:latin typeface="+mn-lt"/>
                <a:ea typeface="+mn-ea"/>
                <a:cs typeface="+mn-cs"/>
              </a:rPr>
              <a:t>Many people with dyslexia demonstrate better skills at manipulating 3D objects in their mind. Many of the world’s top architects and fashion designers have dyslexia</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p>
          <a:p>
            <a:r>
              <a:rPr lang="en-GB" sz="1200" b="1" i="0" u="none" strike="noStrike" kern="1200" dirty="0">
                <a:solidFill>
                  <a:schemeClr val="tx1"/>
                </a:solidFill>
                <a:effectLst/>
                <a:latin typeface="+mn-lt"/>
                <a:ea typeface="+mn-ea"/>
                <a:cs typeface="+mn-cs"/>
              </a:rPr>
              <a:t>Business entrepreneurs</a:t>
            </a:r>
          </a:p>
          <a:p>
            <a:r>
              <a:rPr lang="en-GB" sz="1200" b="0" i="0" u="none" strike="noStrike" kern="1200" dirty="0">
                <a:solidFill>
                  <a:schemeClr val="tx1"/>
                </a:solidFill>
                <a:effectLst/>
                <a:latin typeface="+mn-lt"/>
                <a:ea typeface="+mn-ea"/>
                <a:cs typeface="+mn-cs"/>
              </a:rPr>
              <a:t>Did you know that one in three American entrepreneurs have dyslexia?</a:t>
            </a:r>
            <a:br>
              <a:rPr lang="en-GB" sz="1200" b="0" i="0" u="none" strike="noStrike" kern="1200" dirty="0">
                <a:solidFill>
                  <a:schemeClr val="tx1"/>
                </a:solidFill>
                <a:effectLst/>
                <a:latin typeface="+mn-lt"/>
                <a:ea typeface="+mn-ea"/>
                <a:cs typeface="+mn-cs"/>
              </a:rPr>
            </a:br>
            <a:r>
              <a:rPr lang="en-GB" sz="1200" b="0" i="0" u="none" strike="noStrike" kern="1200" dirty="0">
                <a:solidFill>
                  <a:schemeClr val="tx1"/>
                </a:solidFill>
                <a:effectLst/>
                <a:latin typeface="+mn-lt"/>
                <a:ea typeface="+mn-ea"/>
                <a:cs typeface="+mn-cs"/>
              </a:rPr>
              <a:t>Entrepreneurs like Thomas Edison, Henry Ford, Steve Jobs and Charles Schwab were all dyslexic. Perhaps better strategic and creative thinking could provide a real business advantage.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p>
          <a:p>
            <a:pPr eaLnBrk="1" hangingPunct="1"/>
            <a:r>
              <a:rPr lang="en-GB" altLang="en-US" dirty="0"/>
              <a:t>Unfortunately not true of all dyslexics – some may have difficulties in these areas </a:t>
            </a:r>
          </a:p>
          <a:p>
            <a:pPr eaLnBrk="1" hangingPunct="1"/>
            <a:r>
              <a:rPr lang="en-GB" altLang="en-US" dirty="0"/>
              <a:t>Lot of research to show there are links with other difficulties </a:t>
            </a:r>
            <a:r>
              <a:rPr lang="en-GB" altLang="en-US" dirty="0" err="1"/>
              <a:t>eg</a:t>
            </a:r>
            <a:r>
              <a:rPr lang="en-GB" altLang="en-US" dirty="0"/>
              <a:t> </a:t>
            </a:r>
            <a:r>
              <a:rPr lang="en-GB" altLang="en-US" dirty="0" err="1"/>
              <a:t>ADHD,Dysgraphia,Autism,Dyscalculia,Developmental</a:t>
            </a:r>
            <a:r>
              <a:rPr lang="en-GB" altLang="en-US" dirty="0"/>
              <a:t> coordination disorder(DCD)/Dyspraxia</a:t>
            </a:r>
          </a:p>
          <a:p>
            <a:pPr eaLnBrk="1" hangingPunct="1"/>
            <a:endParaRPr lang="en-GB" altLang="en-US" dirty="0"/>
          </a:p>
          <a:p>
            <a:pPr eaLnBrk="1" hangingPunct="1"/>
            <a:r>
              <a:rPr lang="en-GB" altLang="en-US" dirty="0"/>
              <a:t>Strong visual thinking skills e.g. see/ think in 3D, visualise a structure from a plan</a:t>
            </a:r>
          </a:p>
          <a:p>
            <a:pPr eaLnBrk="1" hangingPunct="1"/>
            <a:r>
              <a:rPr lang="en-GB" altLang="en-US" dirty="0"/>
              <a:t>Good a problem solving = thinking outside the box, seeing the whole picture</a:t>
            </a:r>
          </a:p>
          <a:p>
            <a:pPr eaLnBrk="1" hangingPunct="1"/>
            <a:r>
              <a:rPr lang="en-GB" altLang="en-US" dirty="0"/>
              <a:t>= ask them to suggest solutions to problems and they often have an effective answer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pPr>
              <a:defRPr/>
            </a:pPr>
            <a:fld id="{3E6AB9CE-B387-4D2C-A644-CC24C7AB1AF3}" type="slidenum">
              <a:rPr lang="en-GB" altLang="en-US" smtClean="0"/>
              <a:pPr>
                <a:defRPr/>
              </a:pPr>
              <a:t>‹#›</a:t>
            </a:fld>
            <a:endParaRPr lang="en-GB" altLang="en-US"/>
          </a:p>
        </p:txBody>
      </p:sp>
    </p:spTree>
    <p:extLst>
      <p:ext uri="{BB962C8B-B14F-4D97-AF65-F5344CB8AC3E}">
        <p14:creationId xmlns:p14="http://schemas.microsoft.com/office/powerpoint/2010/main" val="255059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ltLang="en-US"/>
          </a:p>
        </p:txBody>
      </p:sp>
      <p:sp>
        <p:nvSpPr>
          <p:cNvPr id="6" name="Footer Placeholder 5"/>
          <p:cNvSpPr>
            <a:spLocks noGrp="1"/>
          </p:cNvSpPr>
          <p:nvPr>
            <p:ph type="ftr" sz="quarter" idx="11"/>
          </p:nvPr>
        </p:nvSpPr>
        <p:spPr/>
        <p:txBody>
          <a:bodyPr/>
          <a:lstStyle/>
          <a:p>
            <a:pPr>
              <a:defRPr/>
            </a:pPr>
            <a:endParaRPr lang="en-GB" altLang="en-US"/>
          </a:p>
        </p:txBody>
      </p:sp>
      <p:sp>
        <p:nvSpPr>
          <p:cNvPr id="7" name="Slide Number Placeholder 6"/>
          <p:cNvSpPr>
            <a:spLocks noGrp="1"/>
          </p:cNvSpPr>
          <p:nvPr>
            <p:ph type="sldNum" sz="quarter" idx="12"/>
          </p:nvPr>
        </p:nvSpPr>
        <p:spPr/>
        <p:txBody>
          <a:bodyPr/>
          <a:lstStyle/>
          <a:p>
            <a:pPr>
              <a:defRPr/>
            </a:pPr>
            <a:fld id="{028A776D-B4DD-4523-84B0-2A6E04252E2B}" type="slidenum">
              <a:rPr lang="en-GB" altLang="en-US" smtClean="0"/>
              <a:pPr>
                <a:defRPr/>
              </a:pPr>
              <a:t>‹#›</a:t>
            </a:fld>
            <a:endParaRPr lang="en-GB" altLang="en-US"/>
          </a:p>
        </p:txBody>
      </p:sp>
    </p:spTree>
    <p:extLst>
      <p:ext uri="{BB962C8B-B14F-4D97-AF65-F5344CB8AC3E}">
        <p14:creationId xmlns:p14="http://schemas.microsoft.com/office/powerpoint/2010/main" val="660250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pPr>
              <a:defRPr/>
            </a:pPr>
            <a:fld id="{028A776D-B4DD-4523-84B0-2A6E04252E2B}" type="slidenum">
              <a:rPr lang="en-GB" altLang="en-US" smtClean="0"/>
              <a:pPr>
                <a:defRPr/>
              </a:pPr>
              <a:t>‹#›</a:t>
            </a:fld>
            <a:endParaRPr lang="en-GB" altLang="en-US"/>
          </a:p>
        </p:txBody>
      </p:sp>
    </p:spTree>
    <p:extLst>
      <p:ext uri="{BB962C8B-B14F-4D97-AF65-F5344CB8AC3E}">
        <p14:creationId xmlns:p14="http://schemas.microsoft.com/office/powerpoint/2010/main" val="1271399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pPr>
              <a:defRPr/>
            </a:pPr>
            <a:endParaRPr lang="en-GB" altLang="en-US"/>
          </a:p>
        </p:txBody>
      </p:sp>
      <p:sp>
        <p:nvSpPr>
          <p:cNvPr id="3" name="Footer Placeholder 2"/>
          <p:cNvSpPr>
            <a:spLocks noGrp="1"/>
          </p:cNvSpPr>
          <p:nvPr>
            <p:ph type="ftr" sz="quarter" idx="11"/>
          </p:nvPr>
        </p:nvSpPr>
        <p:spPr/>
        <p:txBody>
          <a:bodyPr/>
          <a:lstStyle/>
          <a:p>
            <a:pPr>
              <a:defRPr/>
            </a:pPr>
            <a:endParaRPr lang="en-GB" altLang="en-US"/>
          </a:p>
        </p:txBody>
      </p:sp>
      <p:sp>
        <p:nvSpPr>
          <p:cNvPr id="4" name="Slide Number Placeholder 3"/>
          <p:cNvSpPr>
            <a:spLocks noGrp="1"/>
          </p:cNvSpPr>
          <p:nvPr>
            <p:ph type="sldNum" sz="quarter" idx="12"/>
          </p:nvPr>
        </p:nvSpPr>
        <p:spPr/>
        <p:txBody>
          <a:bodyPr/>
          <a:lstStyle/>
          <a:p>
            <a:pPr>
              <a:defRPr/>
            </a:pPr>
            <a:fld id="{028A776D-B4DD-4523-84B0-2A6E04252E2B}" type="slidenum">
              <a:rPr lang="en-GB" altLang="en-US" smtClean="0"/>
              <a:pPr>
                <a:defRPr/>
              </a:pPr>
              <a:t>‹#›</a:t>
            </a:fld>
            <a:endParaRPr lang="en-GB" altLang="en-US"/>
          </a:p>
        </p:txBody>
      </p:sp>
    </p:spTree>
    <p:extLst>
      <p:ext uri="{BB962C8B-B14F-4D97-AF65-F5344CB8AC3E}">
        <p14:creationId xmlns:p14="http://schemas.microsoft.com/office/powerpoint/2010/main" val="1987929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pPr>
              <a:defRPr/>
            </a:pPr>
            <a:fld id="{BC1CAC10-695D-47BE-B2DC-9A979898844D}" type="slidenum">
              <a:rPr lang="en-GB" altLang="en-US" smtClean="0"/>
              <a:pPr>
                <a:defRPr/>
              </a:pPr>
              <a:t>‹#›</a:t>
            </a:fld>
            <a:endParaRPr lang="en-GB" altLang="en-US"/>
          </a:p>
        </p:txBody>
      </p:sp>
    </p:spTree>
    <p:extLst>
      <p:ext uri="{BB962C8B-B14F-4D97-AF65-F5344CB8AC3E}">
        <p14:creationId xmlns:p14="http://schemas.microsoft.com/office/powerpoint/2010/main" val="1226783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pPr>
              <a:defRPr/>
            </a:pPr>
            <a:fld id="{F3362B77-1FAA-4BD5-B5D8-DA7D37871ECE}" type="slidenum">
              <a:rPr lang="en-GB" altLang="en-US" smtClean="0"/>
              <a:pPr>
                <a:defRPr/>
              </a:pPr>
              <a:t>‹#›</a:t>
            </a:fld>
            <a:endParaRPr lang="en-GB" altLang="en-US"/>
          </a:p>
        </p:txBody>
      </p:sp>
    </p:spTree>
    <p:extLst>
      <p:ext uri="{BB962C8B-B14F-4D97-AF65-F5344CB8AC3E}">
        <p14:creationId xmlns:p14="http://schemas.microsoft.com/office/powerpoint/2010/main" val="3606288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pPr>
              <a:defRPr/>
            </a:pPr>
            <a:fld id="{5BD1E21E-1C30-4886-9C57-F9DEA0644A7B}" type="slidenum">
              <a:rPr lang="en-GB" altLang="en-US" smtClean="0"/>
              <a:pPr>
                <a:defRPr/>
              </a:pPr>
              <a:t>‹#›</a:t>
            </a:fld>
            <a:endParaRPr lang="en-GB" altLang="en-US"/>
          </a:p>
        </p:txBody>
      </p:sp>
    </p:spTree>
    <p:extLst>
      <p:ext uri="{BB962C8B-B14F-4D97-AF65-F5344CB8AC3E}">
        <p14:creationId xmlns:p14="http://schemas.microsoft.com/office/powerpoint/2010/main" val="943508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pPr>
              <a:defRPr/>
            </a:pPr>
            <a:fld id="{B4AD630C-4BAA-40A5-B17B-80DFD5C2CE93}" type="slidenum">
              <a:rPr lang="en-GB" altLang="en-US" smtClean="0"/>
              <a:pPr>
                <a:defRPr/>
              </a:pPr>
              <a:t>‹#›</a:t>
            </a:fld>
            <a:endParaRPr lang="en-GB" altLang="en-US"/>
          </a:p>
        </p:txBody>
      </p:sp>
    </p:spTree>
    <p:extLst>
      <p:ext uri="{BB962C8B-B14F-4D97-AF65-F5344CB8AC3E}">
        <p14:creationId xmlns:p14="http://schemas.microsoft.com/office/powerpoint/2010/main" val="1272832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GB" altLang="en-US"/>
          </a:p>
        </p:txBody>
      </p:sp>
      <p:sp>
        <p:nvSpPr>
          <p:cNvPr id="6" name="Footer Placeholder 5"/>
          <p:cNvSpPr>
            <a:spLocks noGrp="1"/>
          </p:cNvSpPr>
          <p:nvPr>
            <p:ph type="ftr" sz="quarter" idx="11"/>
          </p:nvPr>
        </p:nvSpPr>
        <p:spPr/>
        <p:txBody>
          <a:bodyPr/>
          <a:lstStyle/>
          <a:p>
            <a:pPr>
              <a:defRPr/>
            </a:pPr>
            <a:endParaRPr lang="en-GB" altLang="en-US"/>
          </a:p>
        </p:txBody>
      </p:sp>
      <p:sp>
        <p:nvSpPr>
          <p:cNvPr id="7" name="Slide Number Placeholder 6"/>
          <p:cNvSpPr>
            <a:spLocks noGrp="1"/>
          </p:cNvSpPr>
          <p:nvPr>
            <p:ph type="sldNum" sz="quarter" idx="12"/>
          </p:nvPr>
        </p:nvSpPr>
        <p:spPr/>
        <p:txBody>
          <a:bodyPr/>
          <a:lstStyle/>
          <a:p>
            <a:pPr>
              <a:defRPr/>
            </a:pPr>
            <a:fld id="{AA08DACE-5C87-47C1-B91B-6B8773BEA05F}" type="slidenum">
              <a:rPr lang="en-GB" altLang="en-US" smtClean="0"/>
              <a:pPr>
                <a:defRPr/>
              </a:pPr>
              <a:t>‹#›</a:t>
            </a:fld>
            <a:endParaRPr lang="en-GB" altLang="en-US"/>
          </a:p>
        </p:txBody>
      </p:sp>
    </p:spTree>
    <p:extLst>
      <p:ext uri="{BB962C8B-B14F-4D97-AF65-F5344CB8AC3E}">
        <p14:creationId xmlns:p14="http://schemas.microsoft.com/office/powerpoint/2010/main" val="4178863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GB" altLang="en-US"/>
          </a:p>
        </p:txBody>
      </p:sp>
      <p:sp>
        <p:nvSpPr>
          <p:cNvPr id="8" name="Footer Placeholder 7"/>
          <p:cNvSpPr>
            <a:spLocks noGrp="1"/>
          </p:cNvSpPr>
          <p:nvPr>
            <p:ph type="ftr" sz="quarter" idx="11"/>
          </p:nvPr>
        </p:nvSpPr>
        <p:spPr/>
        <p:txBody>
          <a:bodyPr/>
          <a:lstStyle/>
          <a:p>
            <a:pPr>
              <a:defRPr/>
            </a:pPr>
            <a:endParaRPr lang="en-GB" altLang="en-US"/>
          </a:p>
        </p:txBody>
      </p:sp>
      <p:sp>
        <p:nvSpPr>
          <p:cNvPr id="9" name="Slide Number Placeholder 8"/>
          <p:cNvSpPr>
            <a:spLocks noGrp="1"/>
          </p:cNvSpPr>
          <p:nvPr>
            <p:ph type="sldNum" sz="quarter" idx="12"/>
          </p:nvPr>
        </p:nvSpPr>
        <p:spPr/>
        <p:txBody>
          <a:bodyPr/>
          <a:lstStyle/>
          <a:p>
            <a:pPr>
              <a:defRPr/>
            </a:pPr>
            <a:fld id="{D310B942-2CBE-44A3-BB3B-6F16011C61FA}" type="slidenum">
              <a:rPr lang="en-GB" altLang="en-US" smtClean="0"/>
              <a:pPr>
                <a:defRPr/>
              </a:pPr>
              <a:t>‹#›</a:t>
            </a:fld>
            <a:endParaRPr lang="en-GB" altLang="en-US"/>
          </a:p>
        </p:txBody>
      </p:sp>
    </p:spTree>
    <p:extLst>
      <p:ext uri="{BB962C8B-B14F-4D97-AF65-F5344CB8AC3E}">
        <p14:creationId xmlns:p14="http://schemas.microsoft.com/office/powerpoint/2010/main" val="246429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GB" altLang="en-US"/>
          </a:p>
        </p:txBody>
      </p:sp>
      <p:sp>
        <p:nvSpPr>
          <p:cNvPr id="4" name="Footer Placeholder 3"/>
          <p:cNvSpPr>
            <a:spLocks noGrp="1"/>
          </p:cNvSpPr>
          <p:nvPr>
            <p:ph type="ftr" sz="quarter" idx="11"/>
          </p:nvPr>
        </p:nvSpPr>
        <p:spPr/>
        <p:txBody>
          <a:bodyPr/>
          <a:lstStyle/>
          <a:p>
            <a:pPr>
              <a:defRPr/>
            </a:pPr>
            <a:endParaRPr lang="en-GB" altLang="en-US"/>
          </a:p>
        </p:txBody>
      </p:sp>
      <p:sp>
        <p:nvSpPr>
          <p:cNvPr id="5" name="Slide Number Placeholder 4"/>
          <p:cNvSpPr>
            <a:spLocks noGrp="1"/>
          </p:cNvSpPr>
          <p:nvPr>
            <p:ph type="sldNum" sz="quarter" idx="12"/>
          </p:nvPr>
        </p:nvSpPr>
        <p:spPr/>
        <p:txBody>
          <a:bodyPr/>
          <a:lstStyle/>
          <a:p>
            <a:pPr>
              <a:defRPr/>
            </a:pPr>
            <a:fld id="{3B8D67F3-0276-4FD3-B4CD-9EDD5FB61412}" type="slidenum">
              <a:rPr lang="en-GB" altLang="en-US" smtClean="0"/>
              <a:pPr>
                <a:defRPr/>
              </a:pPr>
              <a:t>‹#›</a:t>
            </a:fld>
            <a:endParaRPr lang="en-GB" altLang="en-US"/>
          </a:p>
        </p:txBody>
      </p:sp>
    </p:spTree>
    <p:extLst>
      <p:ext uri="{BB962C8B-B14F-4D97-AF65-F5344CB8AC3E}">
        <p14:creationId xmlns:p14="http://schemas.microsoft.com/office/powerpoint/2010/main" val="1849137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ltLang="en-US"/>
          </a:p>
        </p:txBody>
      </p:sp>
      <p:sp>
        <p:nvSpPr>
          <p:cNvPr id="3" name="Footer Placeholder 2"/>
          <p:cNvSpPr>
            <a:spLocks noGrp="1"/>
          </p:cNvSpPr>
          <p:nvPr>
            <p:ph type="ftr" sz="quarter" idx="11"/>
          </p:nvPr>
        </p:nvSpPr>
        <p:spPr/>
        <p:txBody>
          <a:bodyPr/>
          <a:lstStyle/>
          <a:p>
            <a:pPr>
              <a:defRPr/>
            </a:pPr>
            <a:endParaRPr lang="en-GB" altLang="en-US"/>
          </a:p>
        </p:txBody>
      </p:sp>
      <p:sp>
        <p:nvSpPr>
          <p:cNvPr id="4" name="Slide Number Placeholder 3"/>
          <p:cNvSpPr>
            <a:spLocks noGrp="1"/>
          </p:cNvSpPr>
          <p:nvPr>
            <p:ph type="sldNum" sz="quarter" idx="12"/>
          </p:nvPr>
        </p:nvSpPr>
        <p:spPr/>
        <p:txBody>
          <a:bodyPr/>
          <a:lstStyle/>
          <a:p>
            <a:pPr>
              <a:defRPr/>
            </a:pPr>
            <a:fld id="{842CCAFA-72B8-473D-A5E8-9BAFE52AB372}" type="slidenum">
              <a:rPr lang="en-GB" altLang="en-US" smtClean="0"/>
              <a:pPr>
                <a:defRPr/>
              </a:pPr>
              <a:t>‹#›</a:t>
            </a:fld>
            <a:endParaRPr lang="en-GB" altLang="en-US"/>
          </a:p>
        </p:txBody>
      </p:sp>
    </p:spTree>
    <p:extLst>
      <p:ext uri="{BB962C8B-B14F-4D97-AF65-F5344CB8AC3E}">
        <p14:creationId xmlns:p14="http://schemas.microsoft.com/office/powerpoint/2010/main" val="1841509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ltLang="en-US"/>
          </a:p>
        </p:txBody>
      </p:sp>
      <p:sp>
        <p:nvSpPr>
          <p:cNvPr id="6" name="Footer Placeholder 5"/>
          <p:cNvSpPr>
            <a:spLocks noGrp="1"/>
          </p:cNvSpPr>
          <p:nvPr>
            <p:ph type="ftr" sz="quarter" idx="11"/>
          </p:nvPr>
        </p:nvSpPr>
        <p:spPr/>
        <p:txBody>
          <a:bodyPr/>
          <a:lstStyle/>
          <a:p>
            <a:pPr>
              <a:defRPr/>
            </a:pPr>
            <a:endParaRPr lang="en-GB" altLang="en-US"/>
          </a:p>
        </p:txBody>
      </p:sp>
      <p:sp>
        <p:nvSpPr>
          <p:cNvPr id="7" name="Slide Number Placeholder 6"/>
          <p:cNvSpPr>
            <a:spLocks noGrp="1"/>
          </p:cNvSpPr>
          <p:nvPr>
            <p:ph type="sldNum" sz="quarter" idx="12"/>
          </p:nvPr>
        </p:nvSpPr>
        <p:spPr/>
        <p:txBody>
          <a:bodyPr/>
          <a:lstStyle/>
          <a:p>
            <a:pPr>
              <a:defRPr/>
            </a:pPr>
            <a:fld id="{BB33FCB2-0A50-43C4-9E7C-42C0F75A6494}" type="slidenum">
              <a:rPr lang="en-GB" altLang="en-US" smtClean="0"/>
              <a:pPr>
                <a:defRPr/>
              </a:pPr>
              <a:t>‹#›</a:t>
            </a:fld>
            <a:endParaRPr lang="en-GB" altLang="en-US"/>
          </a:p>
        </p:txBody>
      </p:sp>
    </p:spTree>
    <p:extLst>
      <p:ext uri="{BB962C8B-B14F-4D97-AF65-F5344CB8AC3E}">
        <p14:creationId xmlns:p14="http://schemas.microsoft.com/office/powerpoint/2010/main" val="453775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2914357" y="6041361"/>
            <a:ext cx="732659" cy="365125"/>
          </a:xfrm>
        </p:spPr>
        <p:txBody>
          <a:bodyPr/>
          <a:lstStyle/>
          <a:p>
            <a:pPr>
              <a:defRPr/>
            </a:pPr>
            <a:endParaRPr lang="en-GB" altLang="en-US"/>
          </a:p>
        </p:txBody>
      </p:sp>
      <p:sp>
        <p:nvSpPr>
          <p:cNvPr id="6" name="Footer Placeholder 5"/>
          <p:cNvSpPr>
            <a:spLocks noGrp="1"/>
          </p:cNvSpPr>
          <p:nvPr>
            <p:ph type="ftr" sz="quarter" idx="11"/>
          </p:nvPr>
        </p:nvSpPr>
        <p:spPr>
          <a:xfrm>
            <a:off x="442797" y="6041361"/>
            <a:ext cx="2471560" cy="365125"/>
          </a:xfrm>
        </p:spPr>
        <p:txBody>
          <a:bodyPr/>
          <a:lstStyle/>
          <a:p>
            <a:pPr>
              <a:defRPr/>
            </a:pPr>
            <a:endParaRPr lang="en-GB" altLang="en-US"/>
          </a:p>
        </p:txBody>
      </p:sp>
      <p:sp>
        <p:nvSpPr>
          <p:cNvPr id="7" name="Slide Number Placeholder 6"/>
          <p:cNvSpPr>
            <a:spLocks noGrp="1"/>
          </p:cNvSpPr>
          <p:nvPr>
            <p:ph type="sldNum" sz="quarter" idx="12"/>
          </p:nvPr>
        </p:nvSpPr>
        <p:spPr>
          <a:xfrm>
            <a:off x="3647017" y="5915887"/>
            <a:ext cx="796616" cy="490599"/>
          </a:xfrm>
        </p:spPr>
        <p:txBody>
          <a:bodyPr/>
          <a:lstStyle/>
          <a:p>
            <a:pPr>
              <a:defRPr/>
            </a:pPr>
            <a:fld id="{028A776D-B4DD-4523-84B0-2A6E04252E2B}" type="slidenum">
              <a:rPr lang="en-GB" altLang="en-US" smtClean="0"/>
              <a:pPr>
                <a:defRPr/>
              </a:pPr>
              <a:t>‹#›</a:t>
            </a:fld>
            <a:endParaRPr lang="en-GB" altLang="en-US"/>
          </a:p>
        </p:txBody>
      </p:sp>
    </p:spTree>
    <p:extLst>
      <p:ext uri="{BB962C8B-B14F-4D97-AF65-F5344CB8AC3E}">
        <p14:creationId xmlns:p14="http://schemas.microsoft.com/office/powerpoint/2010/main" val="592395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pPr>
              <a:defRPr/>
            </a:pPr>
            <a:endParaRPr lang="en-GB" altLang="en-US"/>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pPr>
              <a:defRPr/>
            </a:pPr>
            <a:endParaRPr lang="en-GB" altLang="en-US"/>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pPr>
              <a:defRPr/>
            </a:pPr>
            <a:fld id="{028A776D-B4DD-4523-84B0-2A6E04252E2B}" type="slidenum">
              <a:rPr lang="en-GB" altLang="en-US" smtClean="0"/>
              <a:pPr>
                <a:defRPr/>
              </a:pPr>
              <a:t>‹#›</a:t>
            </a:fld>
            <a:endParaRPr lang="en-GB" altLang="en-US"/>
          </a:p>
        </p:txBody>
      </p:sp>
    </p:spTree>
    <p:extLst>
      <p:ext uri="{BB962C8B-B14F-4D97-AF65-F5344CB8AC3E}">
        <p14:creationId xmlns:p14="http://schemas.microsoft.com/office/powerpoint/2010/main" val="1927178712"/>
      </p:ext>
    </p:extLst>
  </p:cSld>
  <p:clrMap bg1="dk1" tx1="lt1" bg2="dk2" tx2="lt2" accent1="accent1" accent2="accent2" accent3="accent3" accent4="accent4" accent5="accent5" accent6="accent6" hlink="hlink" folHlink="folHlink"/>
  <p:sldLayoutIdLst>
    <p:sldLayoutId id="2147484772" r:id="rId1"/>
    <p:sldLayoutId id="2147484773" r:id="rId2"/>
    <p:sldLayoutId id="2147484774" r:id="rId3"/>
    <p:sldLayoutId id="2147484775" r:id="rId4"/>
    <p:sldLayoutId id="2147484776" r:id="rId5"/>
    <p:sldLayoutId id="2147484777" r:id="rId6"/>
    <p:sldLayoutId id="2147484778" r:id="rId7"/>
    <p:sldLayoutId id="2147484779" r:id="rId8"/>
    <p:sldLayoutId id="2147484780" r:id="rId9"/>
    <p:sldLayoutId id="2147484781" r:id="rId10"/>
    <p:sldLayoutId id="2147484782" r:id="rId11"/>
    <p:sldLayoutId id="2147484783" r:id="rId12"/>
    <p:sldLayoutId id="2147484784" r:id="rId13"/>
    <p:sldLayoutId id="2147484785" r:id="rId14"/>
  </p:sldLayoutIdLst>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madebydyslexia.org/" TargetMode="External"/><Relationship Id="rId5" Type="http://schemas.openxmlformats.org/officeDocument/2006/relationships/image" Target="../media/image13.png"/><Relationship Id="rId4" Type="http://schemas.openxmlformats.org/officeDocument/2006/relationships/hyperlink" Target="https://dyslexiascotland.org.uk/unwrappe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hyperlink" Target="https://www.booksforall.org.uk/register/" TargetMode="External"/><Relationship Id="rId7"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hyperlink" Target="https://www.bbc.co.uk/programmes/p07jntrp" TargetMode="External"/><Relationship Id="rId4" Type="http://schemas.openxmlformats.org/officeDocument/2006/relationships/hyperlink" Target="https://www.oxfordowl.co.uk/api/digital_books/1111.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dyslexiascotland.org.uk/our-leaflet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new-educ.com/%D8%AA%D8%B9%D9%84%D9%8A%D9%85-%D8%A7%D9%84%D9%82%D8%B1%D8%A7%D8%A1%D8%A9-%D9%84%D9%85%D8%AA%D8%B9%D9%84%D9%85%D9%8A-%D8%A7%D9%84%D8%B9%D8%B1%D8%A8%D9%8A%D8%A9-%D8%A7%D9%84%D9%86%D8%A7%D8%B7%D9%8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11r7CFlK2sc"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2BDEF1B6-CABC-4FE5-BBB0-98BACFAB07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9">
            <a:extLst>
              <a:ext uri="{FF2B5EF4-FFF2-40B4-BE49-F238E27FC236}">
                <a16:creationId xmlns:a16="http://schemas.microsoft.com/office/drawing/2014/main" id="{B48BE8E5-C0F4-4C06-9B14-3DD8C03838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864100"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0A574B62-F135-446E-B6A5-7EE8CB69F5D1}"/>
              </a:ext>
            </a:extLst>
          </p:cNvPr>
          <p:cNvSpPr>
            <a:spLocks noGrp="1"/>
          </p:cNvSpPr>
          <p:nvPr>
            <p:ph idx="1"/>
          </p:nvPr>
        </p:nvSpPr>
        <p:spPr>
          <a:xfrm>
            <a:off x="76200" y="76200"/>
            <a:ext cx="4775338" cy="5905500"/>
          </a:xfrm>
          <a:effectLst/>
        </p:spPr>
        <p:txBody>
          <a:bodyPr>
            <a:normAutofit/>
          </a:bodyPr>
          <a:lstStyle/>
          <a:p>
            <a:pPr algn="ctr" eaLnBrk="1" hangingPunct="1">
              <a:lnSpc>
                <a:spcPct val="90000"/>
              </a:lnSpc>
              <a:buFontTx/>
              <a:buNone/>
              <a:defRPr/>
            </a:pPr>
            <a:r>
              <a:rPr kumimoji="0" lang="en-GB" altLang="en-US" sz="3200" b="1" dirty="0">
                <a:solidFill>
                  <a:srgbClr val="CCFFFF"/>
                </a:solidFill>
                <a:latin typeface="+mj-lt"/>
              </a:rPr>
              <a:t>Dyslexia/</a:t>
            </a:r>
          </a:p>
          <a:p>
            <a:pPr algn="ctr" eaLnBrk="1" hangingPunct="1">
              <a:lnSpc>
                <a:spcPct val="90000"/>
              </a:lnSpc>
              <a:buFontTx/>
              <a:buNone/>
              <a:defRPr/>
            </a:pPr>
            <a:r>
              <a:rPr kumimoji="0" lang="en-GB" altLang="en-US" sz="3200" b="1" dirty="0">
                <a:solidFill>
                  <a:srgbClr val="CCFFFF"/>
                </a:solidFill>
                <a:latin typeface="+mj-lt"/>
              </a:rPr>
              <a:t>Literacy </a:t>
            </a:r>
            <a:r>
              <a:rPr lang="en-GB" altLang="en-US" sz="3200" b="1" dirty="0">
                <a:solidFill>
                  <a:srgbClr val="CCFFFF"/>
                </a:solidFill>
                <a:latin typeface="+mj-lt"/>
              </a:rPr>
              <a:t>difficulties</a:t>
            </a:r>
          </a:p>
          <a:p>
            <a:pPr algn="ctr" eaLnBrk="1" hangingPunct="1">
              <a:lnSpc>
                <a:spcPct val="90000"/>
              </a:lnSpc>
              <a:buFontTx/>
              <a:buNone/>
              <a:defRPr/>
            </a:pPr>
            <a:r>
              <a:rPr kumimoji="0" lang="en-GB" altLang="en-US" sz="3200" b="1" dirty="0">
                <a:solidFill>
                  <a:srgbClr val="CCFFFF"/>
                </a:solidFill>
                <a:latin typeface="+mj-lt"/>
              </a:rPr>
              <a:t>Information Session</a:t>
            </a:r>
          </a:p>
          <a:p>
            <a:pPr algn="ctr" eaLnBrk="1" hangingPunct="1">
              <a:lnSpc>
                <a:spcPct val="90000"/>
              </a:lnSpc>
              <a:buFontTx/>
              <a:buNone/>
              <a:defRPr/>
            </a:pPr>
            <a:r>
              <a:rPr kumimoji="0" lang="en-GB" altLang="en-US" sz="3200" b="1" dirty="0">
                <a:solidFill>
                  <a:srgbClr val="CCFFFF"/>
                </a:solidFill>
                <a:latin typeface="+mj-lt"/>
              </a:rPr>
              <a:t>for Parents and Carers</a:t>
            </a:r>
            <a:endParaRPr kumimoji="0" lang="en-US" altLang="en-US" sz="3200" b="1" dirty="0">
              <a:solidFill>
                <a:srgbClr val="CCFFFF"/>
              </a:solidFill>
              <a:latin typeface="+mj-lt"/>
            </a:endParaRPr>
          </a:p>
          <a:p>
            <a:pPr algn="ctr" eaLnBrk="1" hangingPunct="1">
              <a:lnSpc>
                <a:spcPct val="90000"/>
              </a:lnSpc>
              <a:buFontTx/>
              <a:buNone/>
              <a:defRPr/>
            </a:pPr>
            <a:r>
              <a:rPr lang="en-US" altLang="en-US" sz="2000" b="1" dirty="0">
                <a:latin typeface="+mj-lt"/>
              </a:rPr>
              <a:t>City of Edinburgh Council Guidelines </a:t>
            </a:r>
            <a:endParaRPr kumimoji="0" lang="en-GB" altLang="en-US" sz="2000" b="1" dirty="0">
              <a:latin typeface="+mj-lt"/>
            </a:endParaRPr>
          </a:p>
          <a:p>
            <a:pPr eaLnBrk="1" hangingPunct="1">
              <a:lnSpc>
                <a:spcPct val="90000"/>
              </a:lnSpc>
              <a:buFontTx/>
              <a:buNone/>
              <a:defRPr/>
            </a:pPr>
            <a:endParaRPr kumimoji="0" lang="en-GB" altLang="en-US" sz="2400" dirty="0">
              <a:latin typeface="+mj-lt"/>
            </a:endParaRPr>
          </a:p>
          <a:p>
            <a:pPr eaLnBrk="1" hangingPunct="1">
              <a:lnSpc>
                <a:spcPct val="90000"/>
              </a:lnSpc>
              <a:buFontTx/>
              <a:buNone/>
              <a:defRPr/>
            </a:pPr>
            <a:endParaRPr kumimoji="0" lang="en-GB" altLang="en-US" sz="2400" dirty="0">
              <a:latin typeface="+mj-lt"/>
            </a:endParaRPr>
          </a:p>
          <a:p>
            <a:pPr eaLnBrk="1" hangingPunct="1">
              <a:lnSpc>
                <a:spcPct val="90000"/>
              </a:lnSpc>
              <a:buFontTx/>
              <a:buNone/>
              <a:defRPr/>
            </a:pPr>
            <a:endParaRPr kumimoji="0" lang="en-GB" altLang="en-US" sz="1500" dirty="0"/>
          </a:p>
          <a:p>
            <a:pPr>
              <a:lnSpc>
                <a:spcPct val="90000"/>
              </a:lnSpc>
              <a:defRPr/>
            </a:pPr>
            <a:endParaRPr lang="en-GB" sz="1500" dirty="0"/>
          </a:p>
        </p:txBody>
      </p:sp>
      <p:pic>
        <p:nvPicPr>
          <p:cNvPr id="3" name="Picture 2">
            <a:extLst>
              <a:ext uri="{FF2B5EF4-FFF2-40B4-BE49-F238E27FC236}">
                <a16:creationId xmlns:a16="http://schemas.microsoft.com/office/drawing/2014/main" id="{7B400AE5-E60C-42E3-9D4D-24BAF999679D}"/>
              </a:ext>
            </a:extLst>
          </p:cNvPr>
          <p:cNvPicPr>
            <a:picLocks noChangeAspect="1"/>
          </p:cNvPicPr>
          <p:nvPr/>
        </p:nvPicPr>
        <p:blipFill>
          <a:blip r:embed="rId3">
            <a:alphaModFix amt="84000"/>
            <a:extLst>
              <a:ext uri="{BEBA8EAE-BF5A-486C-A8C5-ECC9F3942E4B}">
                <a14:imgProps xmlns:a14="http://schemas.microsoft.com/office/drawing/2010/main">
                  <a14:imgLayer r:embed="rId4">
                    <a14:imgEffect>
                      <a14:saturation sat="97000"/>
                    </a14:imgEffect>
                  </a14:imgLayer>
                </a14:imgProps>
              </a:ext>
            </a:extLst>
          </a:blip>
          <a:stretch>
            <a:fillRect/>
          </a:stretch>
        </p:blipFill>
        <p:spPr>
          <a:xfrm>
            <a:off x="4864100" y="0"/>
            <a:ext cx="4235181" cy="3889308"/>
          </a:xfrm>
          <a:prstGeom prst="ellipse">
            <a:avLst/>
          </a:prstGeom>
          <a:ln>
            <a:noFill/>
          </a:ln>
          <a:effectLst>
            <a:softEdge rad="112500"/>
          </a:effectLst>
        </p:spPr>
      </p:pic>
      <p:sp>
        <p:nvSpPr>
          <p:cNvPr id="9" name="TextBox 8">
            <a:extLst>
              <a:ext uri="{FF2B5EF4-FFF2-40B4-BE49-F238E27FC236}">
                <a16:creationId xmlns:a16="http://schemas.microsoft.com/office/drawing/2014/main" id="{F8E27FAF-2B1C-4410-8AA9-34CE9F5B9AE2}"/>
              </a:ext>
            </a:extLst>
          </p:cNvPr>
          <p:cNvSpPr txBox="1"/>
          <p:nvPr/>
        </p:nvSpPr>
        <p:spPr>
          <a:xfrm>
            <a:off x="4635136" y="4259741"/>
            <a:ext cx="4578824" cy="1391150"/>
          </a:xfrm>
          <a:prstGeom prst="rect">
            <a:avLst/>
          </a:prstGeom>
          <a:noFill/>
        </p:spPr>
        <p:txBody>
          <a:bodyPr wrap="square">
            <a:spAutoFit/>
          </a:bodyPr>
          <a:lstStyle/>
          <a:p>
            <a:pPr marL="342900" marR="0" lvl="0" indent="-342900" algn="ctr" defTabSz="457200" rtl="0" eaLnBrk="1" fontAlgn="auto" latinLnBrk="0" hangingPunct="1">
              <a:lnSpc>
                <a:spcPct val="90000"/>
              </a:lnSpc>
              <a:spcBef>
                <a:spcPct val="20000"/>
              </a:spcBef>
              <a:spcAft>
                <a:spcPts val="600"/>
              </a:spcAft>
              <a:buClr>
                <a:srgbClr val="00C6BB"/>
              </a:buClr>
              <a:buSzTx/>
              <a:buFontTx/>
              <a:buNone/>
              <a:tabLst/>
              <a:defRPr/>
            </a:pPr>
            <a:r>
              <a:rPr lang="en-GB" altLang="en-US" sz="2400" b="1" dirty="0">
                <a:solidFill>
                  <a:srgbClr val="00C6BB">
                    <a:lumMod val="20000"/>
                    <a:lumOff val="80000"/>
                  </a:srgbClr>
                </a:solidFill>
                <a:latin typeface="Century Gothic" panose="020B0502020202020204"/>
              </a:rPr>
              <a:t>St Johns </a:t>
            </a:r>
            <a:r>
              <a:rPr kumimoji="0" lang="en-GB" altLang="en-US" sz="2400" b="1" i="0" u="none" strike="noStrike" kern="1200" cap="none" spc="0" normalizeH="0" baseline="0" noProof="0" dirty="0">
                <a:ln>
                  <a:noFill/>
                </a:ln>
                <a:solidFill>
                  <a:srgbClr val="00C6BB">
                    <a:lumMod val="20000"/>
                    <a:lumOff val="80000"/>
                  </a:srgbClr>
                </a:solidFill>
                <a:effectLst/>
                <a:uLnTx/>
                <a:uFillTx/>
                <a:latin typeface="Century Gothic" panose="020B0502020202020204"/>
                <a:ea typeface="+mn-ea"/>
                <a:cs typeface="+mn-cs"/>
              </a:rPr>
              <a:t>Primary </a:t>
            </a:r>
          </a:p>
          <a:p>
            <a:pPr marL="342900" marR="0" lvl="0" indent="-342900" algn="ctr" defTabSz="457200" rtl="0" eaLnBrk="1" fontAlgn="auto" latinLnBrk="0" hangingPunct="1">
              <a:lnSpc>
                <a:spcPct val="90000"/>
              </a:lnSpc>
              <a:spcBef>
                <a:spcPct val="20000"/>
              </a:spcBef>
              <a:spcAft>
                <a:spcPts val="600"/>
              </a:spcAft>
              <a:buClr>
                <a:srgbClr val="00C6BB"/>
              </a:buClr>
              <a:buSzTx/>
              <a:buFontTx/>
              <a:buNone/>
              <a:tabLst/>
              <a:defRPr/>
            </a:pPr>
            <a:r>
              <a:rPr kumimoji="0" lang="en-GB" altLang="en-US" sz="2400" b="1" i="0" u="none" strike="noStrike" kern="1200" cap="none" spc="0" normalizeH="0" baseline="0" noProof="0" dirty="0">
                <a:ln>
                  <a:noFill/>
                </a:ln>
                <a:solidFill>
                  <a:srgbClr val="00C6BB">
                    <a:lumMod val="20000"/>
                    <a:lumOff val="80000"/>
                  </a:srgbClr>
                </a:solidFill>
                <a:effectLst/>
                <a:uLnTx/>
                <a:uFillTx/>
                <a:latin typeface="Century Gothic" panose="020B0502020202020204"/>
                <a:ea typeface="+mn-ea"/>
                <a:cs typeface="+mn-cs"/>
              </a:rPr>
              <a:t>School</a:t>
            </a:r>
          </a:p>
          <a:p>
            <a:pPr marL="342900" marR="0" lvl="0" indent="-342900" algn="ctr" defTabSz="457200" rtl="0" eaLnBrk="1" fontAlgn="auto" latinLnBrk="0" hangingPunct="1">
              <a:lnSpc>
                <a:spcPct val="90000"/>
              </a:lnSpc>
              <a:spcBef>
                <a:spcPct val="20000"/>
              </a:spcBef>
              <a:spcAft>
                <a:spcPts val="600"/>
              </a:spcAft>
              <a:buClr>
                <a:srgbClr val="00C6BB"/>
              </a:buClr>
              <a:buSzTx/>
              <a:buFontTx/>
              <a:buNone/>
              <a:tabLst/>
              <a:defRPr/>
            </a:pPr>
            <a:r>
              <a:rPr kumimoji="0" lang="en-GB" altLang="en-US" sz="2400" b="1" i="0" u="none" strike="noStrike" kern="1200" cap="none" spc="0" normalizeH="0" baseline="0" noProof="0" dirty="0" err="1">
                <a:ln>
                  <a:noFill/>
                </a:ln>
                <a:solidFill>
                  <a:srgbClr val="00C6BB">
                    <a:lumMod val="20000"/>
                    <a:lumOff val="80000"/>
                  </a:srgbClr>
                </a:solidFill>
                <a:effectLst/>
                <a:uLnTx/>
                <a:uFillTx/>
                <a:latin typeface="Century Gothic" panose="020B0502020202020204"/>
                <a:ea typeface="+mn-ea"/>
                <a:cs typeface="+mn-cs"/>
              </a:rPr>
              <a:t>Octobe</a:t>
            </a:r>
            <a:r>
              <a:rPr lang="en-GB" altLang="en-US" sz="2400" b="1" dirty="0">
                <a:solidFill>
                  <a:srgbClr val="00C6BB">
                    <a:lumMod val="20000"/>
                    <a:lumOff val="80000"/>
                  </a:srgbClr>
                </a:solidFill>
                <a:latin typeface="Century Gothic" panose="020B0502020202020204"/>
              </a:rPr>
              <a:t>r 2024</a:t>
            </a:r>
            <a:endParaRPr kumimoji="0" lang="en-GB" altLang="en-US" sz="2400" b="1" i="0" u="none" strike="noStrike" kern="1200" cap="none" spc="0" normalizeH="0" baseline="0" noProof="0" dirty="0">
              <a:ln>
                <a:noFill/>
              </a:ln>
              <a:solidFill>
                <a:srgbClr val="00C6BB">
                  <a:lumMod val="20000"/>
                  <a:lumOff val="80000"/>
                </a:srgbClr>
              </a:solidFill>
              <a:effectLst/>
              <a:uLnTx/>
              <a:uFillTx/>
              <a:latin typeface="Century Gothic" panose="020B0502020202020204"/>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8437" name="Rectangle 3">
            <a:extLst>
              <a:ext uri="{FF2B5EF4-FFF2-40B4-BE49-F238E27FC236}">
                <a16:creationId xmlns:a16="http://schemas.microsoft.com/office/drawing/2014/main" id="{402CA7C0-AAA8-0734-0A34-EEEFE5CE3E6A}"/>
              </a:ext>
            </a:extLst>
          </p:cNvPr>
          <p:cNvGraphicFramePr/>
          <p:nvPr>
            <p:extLst>
              <p:ext uri="{D42A27DB-BD31-4B8C-83A1-F6EECF244321}">
                <p14:modId xmlns:p14="http://schemas.microsoft.com/office/powerpoint/2010/main" val="4273471235"/>
              </p:ext>
            </p:extLst>
          </p:nvPr>
        </p:nvGraphicFramePr>
        <p:xfrm>
          <a:off x="304800" y="1417638"/>
          <a:ext cx="8610600" cy="5211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EF961120-BCB7-482F-874E-E08A7206D2B3}"/>
              </a:ext>
            </a:extLst>
          </p:cNvPr>
          <p:cNvPicPr>
            <a:picLocks noChangeAspect="1"/>
          </p:cNvPicPr>
          <p:nvPr/>
        </p:nvPicPr>
        <p:blipFill rotWithShape="1">
          <a:blip r:embed="rId8"/>
          <a:srcRect l="32500" t="35185" r="38333" b="14444"/>
          <a:stretch/>
        </p:blipFill>
        <p:spPr>
          <a:xfrm>
            <a:off x="3933101" y="3200400"/>
            <a:ext cx="1400899" cy="1360873"/>
          </a:xfrm>
          <a:prstGeom prst="rect">
            <a:avLst/>
          </a:prstGeom>
        </p:spPr>
      </p:pic>
      <p:sp>
        <p:nvSpPr>
          <p:cNvPr id="18434" name="Rectangle 2">
            <a:extLst>
              <a:ext uri="{FF2B5EF4-FFF2-40B4-BE49-F238E27FC236}">
                <a16:creationId xmlns:a16="http://schemas.microsoft.com/office/drawing/2014/main" id="{33206029-2642-44B5-88A9-2622A57632B1}"/>
              </a:ext>
            </a:extLst>
          </p:cNvPr>
          <p:cNvSpPr>
            <a:spLocks noGrp="1" noChangeArrowheads="1"/>
          </p:cNvSpPr>
          <p:nvPr>
            <p:ph type="title"/>
          </p:nvPr>
        </p:nvSpPr>
        <p:spPr>
          <a:xfrm>
            <a:off x="533401" y="0"/>
            <a:ext cx="8000999" cy="990600"/>
          </a:xfrm>
        </p:spPr>
        <p:txBody>
          <a:bodyPr wrap="square" anchor="b">
            <a:normAutofit/>
          </a:bodyPr>
          <a:lstStyle/>
          <a:p>
            <a:pPr eaLnBrk="1" hangingPunct="1"/>
            <a:r>
              <a:rPr lang="en-GB" altLang="en-US" dirty="0"/>
              <a:t>Dyslexia –Associated Strengths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887B4-FB61-4C57-8378-5486AF8DF438}"/>
              </a:ext>
            </a:extLst>
          </p:cNvPr>
          <p:cNvSpPr>
            <a:spLocks noGrp="1"/>
          </p:cNvSpPr>
          <p:nvPr>
            <p:ph type="title"/>
          </p:nvPr>
        </p:nvSpPr>
        <p:spPr/>
        <p:txBody>
          <a:bodyPr/>
          <a:lstStyle/>
          <a:p>
            <a:r>
              <a:rPr lang="en-GB" dirty="0"/>
              <a:t>Useful Websites</a:t>
            </a:r>
          </a:p>
        </p:txBody>
      </p:sp>
      <p:pic>
        <p:nvPicPr>
          <p:cNvPr id="4" name="Picture 3">
            <a:extLst>
              <a:ext uri="{FF2B5EF4-FFF2-40B4-BE49-F238E27FC236}">
                <a16:creationId xmlns:a16="http://schemas.microsoft.com/office/drawing/2014/main" id="{07DB9E8E-A164-442D-9164-C80C321FBC9C}"/>
              </a:ext>
            </a:extLst>
          </p:cNvPr>
          <p:cNvPicPr>
            <a:picLocks noChangeAspect="1"/>
          </p:cNvPicPr>
          <p:nvPr/>
        </p:nvPicPr>
        <p:blipFill rotWithShape="1">
          <a:blip r:embed="rId3"/>
          <a:srcRect l="68945" t="7992" r="3003" b="9437"/>
          <a:stretch/>
        </p:blipFill>
        <p:spPr>
          <a:xfrm>
            <a:off x="533400" y="1905000"/>
            <a:ext cx="1905001" cy="2362200"/>
          </a:xfrm>
          <a:prstGeom prst="rect">
            <a:avLst/>
          </a:prstGeom>
        </p:spPr>
      </p:pic>
      <p:sp>
        <p:nvSpPr>
          <p:cNvPr id="6" name="TextBox 5">
            <a:extLst>
              <a:ext uri="{FF2B5EF4-FFF2-40B4-BE49-F238E27FC236}">
                <a16:creationId xmlns:a16="http://schemas.microsoft.com/office/drawing/2014/main" id="{EF257DEA-91C5-4154-8589-8FA8E9153172}"/>
              </a:ext>
            </a:extLst>
          </p:cNvPr>
          <p:cNvSpPr txBox="1"/>
          <p:nvPr/>
        </p:nvSpPr>
        <p:spPr>
          <a:xfrm>
            <a:off x="685800" y="5105400"/>
            <a:ext cx="5638800" cy="646331"/>
          </a:xfrm>
          <a:prstGeom prst="rect">
            <a:avLst/>
          </a:prstGeom>
          <a:noFill/>
        </p:spPr>
        <p:txBody>
          <a:bodyPr wrap="square" rtlCol="0">
            <a:spAutoFit/>
          </a:bodyPr>
          <a:lstStyle/>
          <a:p>
            <a:r>
              <a:rPr lang="en-GB" sz="3600" b="1" dirty="0">
                <a:hlinkClick r:id="rId4">
                  <a:extLst>
                    <a:ext uri="{A12FA001-AC4F-418D-AE19-62706E023703}">
                      <ahyp:hlinkClr xmlns:ahyp="http://schemas.microsoft.com/office/drawing/2018/hyperlinkcolor" val="tx"/>
                    </a:ext>
                  </a:extLst>
                </a:hlinkClick>
              </a:rPr>
              <a:t>Dyslexia Unwrapped</a:t>
            </a:r>
            <a:endParaRPr lang="en-GB" sz="3600" b="1" dirty="0"/>
          </a:p>
        </p:txBody>
      </p:sp>
      <p:pic>
        <p:nvPicPr>
          <p:cNvPr id="8" name="Picture 7">
            <a:extLst>
              <a:ext uri="{FF2B5EF4-FFF2-40B4-BE49-F238E27FC236}">
                <a16:creationId xmlns:a16="http://schemas.microsoft.com/office/drawing/2014/main" id="{70EBADAA-8954-4E34-937F-603C9214C07D}"/>
              </a:ext>
            </a:extLst>
          </p:cNvPr>
          <p:cNvPicPr>
            <a:picLocks noChangeAspect="1"/>
          </p:cNvPicPr>
          <p:nvPr/>
        </p:nvPicPr>
        <p:blipFill rotWithShape="1">
          <a:blip r:embed="rId5"/>
          <a:srcRect l="30000" t="17498" r="34166" b="66297"/>
          <a:stretch/>
        </p:blipFill>
        <p:spPr>
          <a:xfrm>
            <a:off x="5772921" y="5105400"/>
            <a:ext cx="3294879" cy="838200"/>
          </a:xfrm>
          <a:prstGeom prst="rect">
            <a:avLst/>
          </a:prstGeom>
        </p:spPr>
      </p:pic>
      <p:sp>
        <p:nvSpPr>
          <p:cNvPr id="9" name="TextBox 8">
            <a:extLst>
              <a:ext uri="{FF2B5EF4-FFF2-40B4-BE49-F238E27FC236}">
                <a16:creationId xmlns:a16="http://schemas.microsoft.com/office/drawing/2014/main" id="{0359DD87-BFF2-4702-9532-9447F4989254}"/>
              </a:ext>
            </a:extLst>
          </p:cNvPr>
          <p:cNvSpPr txBox="1"/>
          <p:nvPr/>
        </p:nvSpPr>
        <p:spPr>
          <a:xfrm>
            <a:off x="2819400" y="2667000"/>
            <a:ext cx="4953000" cy="584775"/>
          </a:xfrm>
          <a:prstGeom prst="rect">
            <a:avLst/>
          </a:prstGeom>
          <a:noFill/>
        </p:spPr>
        <p:txBody>
          <a:bodyPr wrap="square" rtlCol="0">
            <a:spAutoFit/>
          </a:bodyPr>
          <a:lstStyle/>
          <a:p>
            <a:r>
              <a:rPr lang="en-GB" sz="3200" b="1" dirty="0">
                <a:hlinkClick r:id="rId6">
                  <a:extLst>
                    <a:ext uri="{A12FA001-AC4F-418D-AE19-62706E023703}">
                      <ahyp:hlinkClr xmlns:ahyp="http://schemas.microsoft.com/office/drawing/2018/hyperlinkcolor" val="tx"/>
                    </a:ext>
                  </a:extLst>
                </a:hlinkClick>
              </a:rPr>
              <a:t>Made by Dyslexia</a:t>
            </a:r>
            <a:endParaRPr lang="en-GB" sz="3200" b="1" dirty="0"/>
          </a:p>
        </p:txBody>
      </p:sp>
    </p:spTree>
    <p:extLst>
      <p:ext uri="{BB962C8B-B14F-4D97-AF65-F5344CB8AC3E}">
        <p14:creationId xmlns:p14="http://schemas.microsoft.com/office/powerpoint/2010/main" val="4009363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BEB2B8-9920-4512-B44B-62FEA4AB2F11}"/>
              </a:ext>
            </a:extLst>
          </p:cNvPr>
          <p:cNvSpPr>
            <a:spLocks noGrp="1"/>
          </p:cNvSpPr>
          <p:nvPr>
            <p:ph type="title"/>
          </p:nvPr>
        </p:nvSpPr>
        <p:spPr>
          <a:xfrm>
            <a:off x="152400" y="-143755"/>
            <a:ext cx="7010401" cy="620708"/>
          </a:xfrm>
        </p:spPr>
        <p:txBody>
          <a:bodyPr>
            <a:noAutofit/>
          </a:bodyPr>
          <a:lstStyle/>
          <a:p>
            <a:pPr>
              <a:defRPr/>
            </a:pPr>
            <a:r>
              <a:rPr lang="en-GB" sz="2800" dirty="0">
                <a:solidFill>
                  <a:schemeClr val="accent2"/>
                </a:solidFill>
              </a:rPr>
              <a:t>Identification and Support in School</a:t>
            </a:r>
          </a:p>
        </p:txBody>
      </p:sp>
      <p:sp>
        <p:nvSpPr>
          <p:cNvPr id="3" name="Content Placeholder 2">
            <a:extLst>
              <a:ext uri="{FF2B5EF4-FFF2-40B4-BE49-F238E27FC236}">
                <a16:creationId xmlns:a16="http://schemas.microsoft.com/office/drawing/2014/main" id="{8A71F5F0-3F6C-4638-8F14-E4959AC1E0AF}"/>
              </a:ext>
            </a:extLst>
          </p:cNvPr>
          <p:cNvSpPr>
            <a:spLocks noGrp="1"/>
          </p:cNvSpPr>
          <p:nvPr>
            <p:ph idx="1"/>
          </p:nvPr>
        </p:nvSpPr>
        <p:spPr>
          <a:xfrm>
            <a:off x="0" y="838200"/>
            <a:ext cx="8906443" cy="5877585"/>
          </a:xfrm>
        </p:spPr>
        <p:txBody>
          <a:bodyPr>
            <a:noAutofit/>
          </a:bodyPr>
          <a:lstStyle/>
          <a:p>
            <a:pPr marL="0" indent="0">
              <a:lnSpc>
                <a:spcPct val="150000"/>
              </a:lnSpc>
              <a:buNone/>
              <a:defRPr/>
            </a:pPr>
            <a:endParaRPr lang="en-GB" b="1" dirty="0"/>
          </a:p>
          <a:p>
            <a:pPr>
              <a:lnSpc>
                <a:spcPct val="150000"/>
              </a:lnSpc>
              <a:defRPr/>
            </a:pPr>
            <a:r>
              <a:rPr lang="en-GB" sz="2000" b="1" dirty="0"/>
              <a:t>School staff can identify dyslexia </a:t>
            </a:r>
          </a:p>
          <a:p>
            <a:pPr>
              <a:lnSpc>
                <a:spcPct val="150000"/>
              </a:lnSpc>
              <a:defRPr/>
            </a:pPr>
            <a:r>
              <a:rPr lang="en-GB" sz="2000" b="1" dirty="0"/>
              <a:t> No external assessment needed</a:t>
            </a:r>
          </a:p>
          <a:p>
            <a:pPr>
              <a:lnSpc>
                <a:spcPct val="150000"/>
              </a:lnSpc>
              <a:defRPr/>
            </a:pPr>
            <a:r>
              <a:rPr lang="en-GB" sz="2000" b="1" dirty="0"/>
              <a:t> Educational Psychologist not required</a:t>
            </a:r>
          </a:p>
          <a:p>
            <a:pPr marL="0" indent="0" algn="ctr">
              <a:lnSpc>
                <a:spcPct val="150000"/>
              </a:lnSpc>
              <a:buNone/>
              <a:defRPr/>
            </a:pPr>
            <a:r>
              <a:rPr lang="en-GB" sz="2000" b="1" u="sng" dirty="0"/>
              <a:t>Main Tools </a:t>
            </a:r>
          </a:p>
          <a:p>
            <a:pPr lvl="8">
              <a:lnSpc>
                <a:spcPct val="150000"/>
              </a:lnSpc>
              <a:defRPr/>
            </a:pPr>
            <a:r>
              <a:rPr lang="en-GB" sz="2100" dirty="0"/>
              <a:t> Checklist</a:t>
            </a:r>
          </a:p>
          <a:p>
            <a:pPr lvl="8">
              <a:lnSpc>
                <a:spcPct val="150000"/>
              </a:lnSpc>
              <a:defRPr/>
            </a:pPr>
            <a:r>
              <a:rPr lang="en-GB" sz="2100" dirty="0"/>
              <a:t> Parent/ Carer information form</a:t>
            </a:r>
          </a:p>
          <a:p>
            <a:pPr lvl="8">
              <a:lnSpc>
                <a:spcPct val="150000"/>
              </a:lnSpc>
              <a:defRPr/>
            </a:pPr>
            <a:r>
              <a:rPr lang="en-GB" sz="2100" dirty="0"/>
              <a:t> Gather evidence over time</a:t>
            </a:r>
          </a:p>
          <a:p>
            <a:pPr lvl="8">
              <a:lnSpc>
                <a:spcPct val="150000"/>
              </a:lnSpc>
              <a:defRPr/>
            </a:pPr>
            <a:r>
              <a:rPr lang="en-GB" sz="2100" dirty="0"/>
              <a:t> Pupil views</a:t>
            </a:r>
          </a:p>
          <a:p>
            <a:pPr lvl="8">
              <a:lnSpc>
                <a:spcPct val="150000"/>
              </a:lnSpc>
              <a:defRPr/>
            </a:pPr>
            <a:r>
              <a:rPr lang="en-GB" sz="2100" dirty="0"/>
              <a:t> Dyslexia Identification Report</a:t>
            </a:r>
          </a:p>
          <a:p>
            <a:pPr>
              <a:lnSpc>
                <a:spcPct val="150000"/>
              </a:lnSpc>
              <a:defRPr/>
            </a:pPr>
            <a:r>
              <a:rPr lang="en-GB" sz="2100" dirty="0"/>
              <a:t>Support/ advice  available to school from ASL Service -  Literacy / Dyslexia Support Team </a:t>
            </a:r>
          </a:p>
          <a:p>
            <a:pPr>
              <a:lnSpc>
                <a:spcPct val="150000"/>
              </a:lnSpc>
              <a:defRPr/>
            </a:pPr>
            <a:endParaRPr lang="en-GB" b="1" dirty="0"/>
          </a:p>
          <a:p>
            <a:pPr>
              <a:lnSpc>
                <a:spcPct val="150000"/>
              </a:lnSpc>
              <a:defRPr/>
            </a:pPr>
            <a:endParaRPr lang="en-GB" dirty="0"/>
          </a:p>
        </p:txBody>
      </p:sp>
      <p:pic>
        <p:nvPicPr>
          <p:cNvPr id="6" name="Picture 3">
            <a:extLst>
              <a:ext uri="{FF2B5EF4-FFF2-40B4-BE49-F238E27FC236}">
                <a16:creationId xmlns:a16="http://schemas.microsoft.com/office/drawing/2014/main" id="{DA26B332-59C3-4F9E-82FB-3DF00D0393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0259271">
            <a:off x="6049435" y="1031263"/>
            <a:ext cx="1336041" cy="1622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a:extLst>
              <a:ext uri="{FF2B5EF4-FFF2-40B4-BE49-F238E27FC236}">
                <a16:creationId xmlns:a16="http://schemas.microsoft.com/office/drawing/2014/main" id="{886DBA1D-5476-4023-BA6E-DD25AC12B53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1049920">
            <a:off x="148362" y="2869542"/>
            <a:ext cx="1853442" cy="110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a:extLst>
              <a:ext uri="{FF2B5EF4-FFF2-40B4-BE49-F238E27FC236}">
                <a16:creationId xmlns:a16="http://schemas.microsoft.com/office/drawing/2014/main" id="{D9A5B45D-2C31-457F-B357-62D5F7FA778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796589">
            <a:off x="1210334" y="2746372"/>
            <a:ext cx="1512426" cy="1353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Content Placeholder 3">
            <a:extLst>
              <a:ext uri="{FF2B5EF4-FFF2-40B4-BE49-F238E27FC236}">
                <a16:creationId xmlns:a16="http://schemas.microsoft.com/office/drawing/2014/main" id="{B17E2454-FE30-4BA5-9D6C-767A7A1FAB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205" y="3756256"/>
            <a:ext cx="2331486" cy="1438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0CFD97DA-2FC9-4E98-A7E0-22F7B936FD6A}"/>
              </a:ext>
            </a:extLst>
          </p:cNvPr>
          <p:cNvPicPr>
            <a:picLocks noChangeAspect="1"/>
          </p:cNvPicPr>
          <p:nvPr/>
        </p:nvPicPr>
        <p:blipFill>
          <a:blip r:embed="rId7"/>
          <a:stretch>
            <a:fillRect/>
          </a:stretch>
        </p:blipFill>
        <p:spPr>
          <a:xfrm>
            <a:off x="7269525" y="76200"/>
            <a:ext cx="1722075" cy="2514600"/>
          </a:xfrm>
          <a:prstGeom prst="rect">
            <a:avLst/>
          </a:prstGeom>
        </p:spPr>
      </p:pic>
    </p:spTree>
    <p:extLst>
      <p:ext uri="{BB962C8B-B14F-4D97-AF65-F5344CB8AC3E}">
        <p14:creationId xmlns:p14="http://schemas.microsoft.com/office/powerpoint/2010/main" val="965346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FA2926-DA25-4D9A-9925-8FE2B4752A25}"/>
              </a:ext>
            </a:extLst>
          </p:cNvPr>
          <p:cNvSpPr txBox="1"/>
          <p:nvPr/>
        </p:nvSpPr>
        <p:spPr>
          <a:xfrm>
            <a:off x="66550" y="12578"/>
            <a:ext cx="8943131" cy="646331"/>
          </a:xfrm>
          <a:prstGeom prst="rect">
            <a:avLst/>
          </a:prstGeom>
          <a:noFill/>
        </p:spPr>
        <p:txBody>
          <a:bodyPr wrap="square">
            <a:spAutoFit/>
          </a:bodyPr>
          <a:lstStyle/>
          <a:p>
            <a:pPr algn="ctr">
              <a:defRPr/>
            </a:pPr>
            <a:r>
              <a:rPr lang="en-GB" sz="3600" dirty="0">
                <a:latin typeface="+mn-lt"/>
              </a:rPr>
              <a:t>Strategies and Resources -</a:t>
            </a:r>
            <a:r>
              <a:rPr lang="en-GB" sz="3600" dirty="0" err="1">
                <a:latin typeface="+mn-lt"/>
              </a:rPr>
              <a:t>helpsheets</a:t>
            </a:r>
            <a:endParaRPr lang="en-GB" sz="3600" dirty="0">
              <a:latin typeface="+mn-lt"/>
            </a:endParaRPr>
          </a:p>
        </p:txBody>
      </p:sp>
      <p:pic>
        <p:nvPicPr>
          <p:cNvPr id="6" name="Content Placeholder 7">
            <a:extLst>
              <a:ext uri="{FF2B5EF4-FFF2-40B4-BE49-F238E27FC236}">
                <a16:creationId xmlns:a16="http://schemas.microsoft.com/office/drawing/2014/main" id="{EE040CBC-55C4-4AC8-9252-F4A07AD54E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rot="397805">
            <a:off x="6176811" y="5070222"/>
            <a:ext cx="2461868" cy="1357874"/>
          </a:xfrm>
          <a:prstGeom prst="rect">
            <a:avLst/>
          </a:prstGeom>
        </p:spPr>
      </p:pic>
      <p:pic>
        <p:nvPicPr>
          <p:cNvPr id="3" name="Picture 2">
            <a:extLst>
              <a:ext uri="{FF2B5EF4-FFF2-40B4-BE49-F238E27FC236}">
                <a16:creationId xmlns:a16="http://schemas.microsoft.com/office/drawing/2014/main" id="{715599E0-D9B4-4AE6-9D2F-6ECF453147C9}"/>
              </a:ext>
            </a:extLst>
          </p:cNvPr>
          <p:cNvPicPr>
            <a:picLocks noChangeAspect="1"/>
          </p:cNvPicPr>
          <p:nvPr/>
        </p:nvPicPr>
        <p:blipFill>
          <a:blip r:embed="rId4"/>
          <a:stretch>
            <a:fillRect/>
          </a:stretch>
        </p:blipFill>
        <p:spPr>
          <a:xfrm>
            <a:off x="2458429" y="910915"/>
            <a:ext cx="1218295" cy="1572401"/>
          </a:xfrm>
          <a:prstGeom prst="rect">
            <a:avLst/>
          </a:prstGeom>
        </p:spPr>
      </p:pic>
      <p:pic>
        <p:nvPicPr>
          <p:cNvPr id="9" name="Picture 8">
            <a:extLst>
              <a:ext uri="{FF2B5EF4-FFF2-40B4-BE49-F238E27FC236}">
                <a16:creationId xmlns:a16="http://schemas.microsoft.com/office/drawing/2014/main" id="{BC2AB51A-AC1A-4B42-A008-0A62E4E613D5}"/>
              </a:ext>
            </a:extLst>
          </p:cNvPr>
          <p:cNvPicPr>
            <a:picLocks noChangeAspect="1"/>
          </p:cNvPicPr>
          <p:nvPr/>
        </p:nvPicPr>
        <p:blipFill>
          <a:blip r:embed="rId5"/>
          <a:stretch>
            <a:fillRect/>
          </a:stretch>
        </p:blipFill>
        <p:spPr>
          <a:xfrm>
            <a:off x="3183818" y="2874919"/>
            <a:ext cx="2626308" cy="1383286"/>
          </a:xfrm>
          <a:prstGeom prst="rect">
            <a:avLst/>
          </a:prstGeom>
        </p:spPr>
      </p:pic>
      <p:pic>
        <p:nvPicPr>
          <p:cNvPr id="10" name="Picture 9">
            <a:extLst>
              <a:ext uri="{FF2B5EF4-FFF2-40B4-BE49-F238E27FC236}">
                <a16:creationId xmlns:a16="http://schemas.microsoft.com/office/drawing/2014/main" id="{94B2508F-9799-49F2-BFB2-72DE8B713DFF}"/>
              </a:ext>
            </a:extLst>
          </p:cNvPr>
          <p:cNvPicPr>
            <a:picLocks noChangeAspect="1"/>
          </p:cNvPicPr>
          <p:nvPr/>
        </p:nvPicPr>
        <p:blipFill>
          <a:blip r:embed="rId6"/>
          <a:stretch>
            <a:fillRect/>
          </a:stretch>
        </p:blipFill>
        <p:spPr>
          <a:xfrm rot="21087985">
            <a:off x="876530" y="2801407"/>
            <a:ext cx="1714815" cy="1649577"/>
          </a:xfrm>
          <a:prstGeom prst="rect">
            <a:avLst/>
          </a:prstGeom>
        </p:spPr>
      </p:pic>
      <p:pic>
        <p:nvPicPr>
          <p:cNvPr id="12" name="Picture 11">
            <a:extLst>
              <a:ext uri="{FF2B5EF4-FFF2-40B4-BE49-F238E27FC236}">
                <a16:creationId xmlns:a16="http://schemas.microsoft.com/office/drawing/2014/main" id="{B1284526-EC79-449D-90D0-103BB14BEFD4}"/>
              </a:ext>
            </a:extLst>
          </p:cNvPr>
          <p:cNvPicPr>
            <a:picLocks noChangeAspect="1"/>
          </p:cNvPicPr>
          <p:nvPr/>
        </p:nvPicPr>
        <p:blipFill>
          <a:blip r:embed="rId7"/>
          <a:stretch>
            <a:fillRect/>
          </a:stretch>
        </p:blipFill>
        <p:spPr>
          <a:xfrm>
            <a:off x="4052646" y="923837"/>
            <a:ext cx="1165092" cy="1572401"/>
          </a:xfrm>
          <a:prstGeom prst="rect">
            <a:avLst/>
          </a:prstGeom>
        </p:spPr>
      </p:pic>
      <p:pic>
        <p:nvPicPr>
          <p:cNvPr id="13" name="Picture 12">
            <a:extLst>
              <a:ext uri="{FF2B5EF4-FFF2-40B4-BE49-F238E27FC236}">
                <a16:creationId xmlns:a16="http://schemas.microsoft.com/office/drawing/2014/main" id="{6453A023-4137-45D6-BCBD-50968F429FE7}"/>
              </a:ext>
            </a:extLst>
          </p:cNvPr>
          <p:cNvPicPr>
            <a:picLocks noChangeAspect="1"/>
          </p:cNvPicPr>
          <p:nvPr/>
        </p:nvPicPr>
        <p:blipFill>
          <a:blip r:embed="rId8"/>
          <a:stretch>
            <a:fillRect/>
          </a:stretch>
        </p:blipFill>
        <p:spPr>
          <a:xfrm rot="330811">
            <a:off x="7323496" y="857903"/>
            <a:ext cx="1607843" cy="1711318"/>
          </a:xfrm>
          <a:prstGeom prst="rect">
            <a:avLst/>
          </a:prstGeom>
        </p:spPr>
      </p:pic>
      <p:pic>
        <p:nvPicPr>
          <p:cNvPr id="14" name="Picture 13">
            <a:extLst>
              <a:ext uri="{FF2B5EF4-FFF2-40B4-BE49-F238E27FC236}">
                <a16:creationId xmlns:a16="http://schemas.microsoft.com/office/drawing/2014/main" id="{F14A49CA-1724-4279-BF61-8FDB473A3CED}"/>
              </a:ext>
            </a:extLst>
          </p:cNvPr>
          <p:cNvPicPr>
            <a:picLocks noChangeAspect="1"/>
          </p:cNvPicPr>
          <p:nvPr/>
        </p:nvPicPr>
        <p:blipFill>
          <a:blip r:embed="rId9"/>
          <a:stretch>
            <a:fillRect/>
          </a:stretch>
        </p:blipFill>
        <p:spPr>
          <a:xfrm rot="345399">
            <a:off x="6171310" y="2820249"/>
            <a:ext cx="2407710" cy="1701503"/>
          </a:xfrm>
          <a:prstGeom prst="rect">
            <a:avLst/>
          </a:prstGeom>
        </p:spPr>
      </p:pic>
      <p:pic>
        <p:nvPicPr>
          <p:cNvPr id="16" name="Picture 15">
            <a:extLst>
              <a:ext uri="{FF2B5EF4-FFF2-40B4-BE49-F238E27FC236}">
                <a16:creationId xmlns:a16="http://schemas.microsoft.com/office/drawing/2014/main" id="{7CB53451-A6BD-4AC7-B76C-0591B82D7613}"/>
              </a:ext>
            </a:extLst>
          </p:cNvPr>
          <p:cNvPicPr>
            <a:picLocks noChangeAspect="1"/>
          </p:cNvPicPr>
          <p:nvPr/>
        </p:nvPicPr>
        <p:blipFill>
          <a:blip r:embed="rId10"/>
          <a:stretch>
            <a:fillRect/>
          </a:stretch>
        </p:blipFill>
        <p:spPr>
          <a:xfrm>
            <a:off x="5542064" y="910914"/>
            <a:ext cx="1455595" cy="1572402"/>
          </a:xfrm>
          <a:prstGeom prst="rect">
            <a:avLst/>
          </a:prstGeom>
        </p:spPr>
      </p:pic>
      <p:pic>
        <p:nvPicPr>
          <p:cNvPr id="17" name="Picture 16">
            <a:extLst>
              <a:ext uri="{FF2B5EF4-FFF2-40B4-BE49-F238E27FC236}">
                <a16:creationId xmlns:a16="http://schemas.microsoft.com/office/drawing/2014/main" id="{4BAC1480-D46D-4BA3-8A2C-9C14266216AE}"/>
              </a:ext>
            </a:extLst>
          </p:cNvPr>
          <p:cNvPicPr>
            <a:picLocks noChangeAspect="1"/>
          </p:cNvPicPr>
          <p:nvPr/>
        </p:nvPicPr>
        <p:blipFill>
          <a:blip r:embed="rId11"/>
          <a:stretch>
            <a:fillRect/>
          </a:stretch>
        </p:blipFill>
        <p:spPr>
          <a:xfrm rot="21132185">
            <a:off x="254387" y="764175"/>
            <a:ext cx="1784707" cy="1891726"/>
          </a:xfrm>
          <a:prstGeom prst="rect">
            <a:avLst/>
          </a:prstGeom>
        </p:spPr>
      </p:pic>
      <p:pic>
        <p:nvPicPr>
          <p:cNvPr id="18" name="Picture 17">
            <a:extLst>
              <a:ext uri="{FF2B5EF4-FFF2-40B4-BE49-F238E27FC236}">
                <a16:creationId xmlns:a16="http://schemas.microsoft.com/office/drawing/2014/main" id="{AA2493C8-3B79-4EEB-B9D9-578CC7EDD483}"/>
              </a:ext>
            </a:extLst>
          </p:cNvPr>
          <p:cNvPicPr>
            <a:picLocks noChangeAspect="1"/>
          </p:cNvPicPr>
          <p:nvPr/>
        </p:nvPicPr>
        <p:blipFill>
          <a:blip r:embed="rId12"/>
          <a:stretch>
            <a:fillRect/>
          </a:stretch>
        </p:blipFill>
        <p:spPr>
          <a:xfrm rot="20993118">
            <a:off x="138948" y="5147178"/>
            <a:ext cx="2649717" cy="1058962"/>
          </a:xfrm>
          <a:prstGeom prst="rect">
            <a:avLst/>
          </a:prstGeom>
        </p:spPr>
      </p:pic>
      <p:pic>
        <p:nvPicPr>
          <p:cNvPr id="19" name="Picture 18">
            <a:extLst>
              <a:ext uri="{FF2B5EF4-FFF2-40B4-BE49-F238E27FC236}">
                <a16:creationId xmlns:a16="http://schemas.microsoft.com/office/drawing/2014/main" id="{DD6828A4-3630-403E-A697-F883C58CA543}"/>
              </a:ext>
            </a:extLst>
          </p:cNvPr>
          <p:cNvPicPr>
            <a:picLocks noChangeAspect="1"/>
          </p:cNvPicPr>
          <p:nvPr/>
        </p:nvPicPr>
        <p:blipFill>
          <a:blip r:embed="rId13"/>
          <a:stretch>
            <a:fillRect/>
          </a:stretch>
        </p:blipFill>
        <p:spPr>
          <a:xfrm>
            <a:off x="3330244" y="4543931"/>
            <a:ext cx="2307228" cy="2133479"/>
          </a:xfrm>
          <a:prstGeom prst="rect">
            <a:avLst/>
          </a:prstGeom>
        </p:spPr>
      </p:pic>
    </p:spTree>
    <p:extLst>
      <p:ext uri="{BB962C8B-B14F-4D97-AF65-F5344CB8AC3E}">
        <p14:creationId xmlns:p14="http://schemas.microsoft.com/office/powerpoint/2010/main" val="3366261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98A584-F2AF-4C50-BE5B-1196099B98E3}"/>
              </a:ext>
            </a:extLst>
          </p:cNvPr>
          <p:cNvSpPr txBox="1"/>
          <p:nvPr/>
        </p:nvSpPr>
        <p:spPr>
          <a:xfrm>
            <a:off x="210972" y="914400"/>
            <a:ext cx="8763000" cy="6186309"/>
          </a:xfrm>
          <a:prstGeom prst="rect">
            <a:avLst/>
          </a:prstGeom>
          <a:noFill/>
        </p:spPr>
        <p:txBody>
          <a:bodyPr wrap="square" rtlCol="0">
            <a:spAutoFit/>
          </a:bodyPr>
          <a:lstStyle/>
          <a:p>
            <a:r>
              <a:rPr lang="en-GB" sz="2800" b="1" u="sng" dirty="0">
                <a:latin typeface="Comic Sans MS" panose="030F0702030302020204" pitchFamily="66" charset="0"/>
              </a:rPr>
              <a:t>Universal Supports</a:t>
            </a:r>
            <a:r>
              <a:rPr lang="en-GB" sz="2800" b="1" dirty="0">
                <a:latin typeface="Comic Sans MS" panose="030F0702030302020204" pitchFamily="66" charset="0"/>
              </a:rPr>
              <a:t> (in class)</a:t>
            </a:r>
          </a:p>
          <a:p>
            <a:pPr marL="457200" indent="-457200">
              <a:buFont typeface="Arial" panose="020B0604020202020204" pitchFamily="34" charset="0"/>
              <a:buChar char="•"/>
            </a:pPr>
            <a:r>
              <a:rPr lang="en-GB" sz="2800" b="1" dirty="0">
                <a:latin typeface="Comic Sans MS" panose="030F0702030302020204" pitchFamily="66" charset="0"/>
              </a:rPr>
              <a:t>Checklist</a:t>
            </a:r>
          </a:p>
          <a:p>
            <a:pPr marL="457200" indent="-457200">
              <a:buFont typeface="Arial" panose="020B0604020202020204" pitchFamily="34" charset="0"/>
              <a:buChar char="•"/>
            </a:pPr>
            <a:r>
              <a:rPr lang="en-GB" sz="2800" b="1" dirty="0">
                <a:latin typeface="Comic Sans MS" panose="030F0702030302020204" pitchFamily="66" charset="0"/>
              </a:rPr>
              <a:t>Visuals – sound charts, tracking rulers, modelling, visual examples </a:t>
            </a:r>
          </a:p>
          <a:p>
            <a:pPr marL="457200" indent="-457200">
              <a:buFont typeface="Arial" panose="020B0604020202020204" pitchFamily="34" charset="0"/>
              <a:buChar char="•"/>
            </a:pPr>
            <a:r>
              <a:rPr lang="en-GB" sz="2800" b="1" dirty="0">
                <a:latin typeface="Comic Sans MS" panose="030F0702030302020204" pitchFamily="66" charset="0"/>
              </a:rPr>
              <a:t>Adult support - Class teacher/PSA</a:t>
            </a:r>
          </a:p>
          <a:p>
            <a:pPr marL="457200" indent="-457200">
              <a:buFont typeface="Arial" panose="020B0604020202020204" pitchFamily="34" charset="0"/>
              <a:buChar char="•"/>
            </a:pPr>
            <a:r>
              <a:rPr lang="en-GB" sz="2800" b="1" dirty="0">
                <a:latin typeface="Comic Sans MS" panose="030F0702030302020204" pitchFamily="66" charset="0"/>
              </a:rPr>
              <a:t>Differentiated tasks</a:t>
            </a:r>
          </a:p>
          <a:p>
            <a:endParaRPr lang="en-GB" sz="2800" dirty="0">
              <a:latin typeface="Comic Sans MS" panose="030F0702030302020204" pitchFamily="66" charset="0"/>
            </a:endParaRPr>
          </a:p>
          <a:p>
            <a:r>
              <a:rPr lang="en-GB" sz="2800" b="1" u="sng" dirty="0">
                <a:latin typeface="Comic Sans MS" panose="030F0702030302020204" pitchFamily="66" charset="0"/>
              </a:rPr>
              <a:t>Targeted Support </a:t>
            </a:r>
            <a:r>
              <a:rPr lang="en-GB" b="1" dirty="0">
                <a:latin typeface="Comic Sans MS" panose="030F0702030302020204" pitchFamily="66" charset="0"/>
              </a:rPr>
              <a:t>(individual or group support with SFL or PSA) </a:t>
            </a:r>
          </a:p>
          <a:p>
            <a:pPr marL="342900" indent="-342900">
              <a:buFont typeface="Arial" panose="020B0604020202020204" pitchFamily="34" charset="0"/>
              <a:buChar char="•"/>
            </a:pPr>
            <a:r>
              <a:rPr lang="en-GB" sz="2400" b="1" dirty="0">
                <a:latin typeface="Comic Sans MS" panose="030F0702030302020204" pitchFamily="66" charset="0"/>
              </a:rPr>
              <a:t> Phonics </a:t>
            </a:r>
          </a:p>
          <a:p>
            <a:pPr marL="457200" indent="-457200">
              <a:buFont typeface="Arial" panose="020B0604020202020204" pitchFamily="34" charset="0"/>
              <a:buChar char="•"/>
            </a:pPr>
            <a:r>
              <a:rPr lang="en-GB" sz="2400" b="1" dirty="0">
                <a:latin typeface="Comic Sans MS" panose="030F0702030302020204" pitchFamily="66" charset="0"/>
              </a:rPr>
              <a:t>RWI</a:t>
            </a:r>
          </a:p>
          <a:p>
            <a:pPr marL="457200" indent="-457200">
              <a:buFont typeface="Arial" panose="020B0604020202020204" pitchFamily="34" charset="0"/>
              <a:buChar char="•"/>
            </a:pPr>
            <a:r>
              <a:rPr lang="en-GB" sz="2400" b="1" dirty="0">
                <a:latin typeface="Comic Sans MS" panose="030F0702030302020204" pitchFamily="66" charset="0"/>
              </a:rPr>
              <a:t>Fresh Start</a:t>
            </a:r>
          </a:p>
          <a:p>
            <a:pPr marL="457200" indent="-457200">
              <a:buFont typeface="Arial" panose="020B0604020202020204" pitchFamily="34" charset="0"/>
              <a:buChar char="•"/>
            </a:pPr>
            <a:r>
              <a:rPr lang="en-GB" sz="2400" b="1" dirty="0">
                <a:latin typeface="Comic Sans MS" panose="030F0702030302020204" pitchFamily="66" charset="0"/>
              </a:rPr>
              <a:t>Toe-by-Toe</a:t>
            </a:r>
          </a:p>
          <a:p>
            <a:pPr marL="457200" indent="-457200">
              <a:buFont typeface="Arial" panose="020B0604020202020204" pitchFamily="34" charset="0"/>
              <a:buChar char="•"/>
            </a:pPr>
            <a:r>
              <a:rPr lang="en-GB" sz="2400" b="1" dirty="0">
                <a:latin typeface="Comic Sans MS" panose="030F0702030302020204" pitchFamily="66" charset="0"/>
              </a:rPr>
              <a:t>Reading </a:t>
            </a:r>
          </a:p>
          <a:p>
            <a:pPr marL="457200" indent="-457200">
              <a:buFont typeface="Arial" panose="020B0604020202020204" pitchFamily="34" charset="0"/>
              <a:buChar char="•"/>
            </a:pPr>
            <a:r>
              <a:rPr lang="en-GB" sz="2400" b="1" dirty="0">
                <a:latin typeface="Comic Sans MS" panose="030F0702030302020204" pitchFamily="66" charset="0"/>
              </a:rPr>
              <a:t>Writing </a:t>
            </a:r>
          </a:p>
          <a:p>
            <a:pPr marL="457200" indent="-457200">
              <a:buFont typeface="Arial" panose="020B0604020202020204" pitchFamily="34" charset="0"/>
              <a:buChar char="•"/>
            </a:pPr>
            <a:endParaRPr lang="en-GB" sz="2800" dirty="0">
              <a:latin typeface="Comic Sans MS" panose="030F0702030302020204" pitchFamily="66" charset="0"/>
            </a:endParaRPr>
          </a:p>
        </p:txBody>
      </p:sp>
      <p:sp>
        <p:nvSpPr>
          <p:cNvPr id="4" name="TextBox 3">
            <a:extLst>
              <a:ext uri="{FF2B5EF4-FFF2-40B4-BE49-F238E27FC236}">
                <a16:creationId xmlns:a16="http://schemas.microsoft.com/office/drawing/2014/main" id="{12C0D635-F19E-4932-B463-DD094EB614FA}"/>
              </a:ext>
            </a:extLst>
          </p:cNvPr>
          <p:cNvSpPr txBox="1"/>
          <p:nvPr/>
        </p:nvSpPr>
        <p:spPr>
          <a:xfrm>
            <a:off x="190500" y="152400"/>
            <a:ext cx="4800600" cy="523220"/>
          </a:xfrm>
          <a:prstGeom prst="rect">
            <a:avLst/>
          </a:prstGeom>
          <a:noFill/>
        </p:spPr>
        <p:txBody>
          <a:bodyPr wrap="square" rtlCol="0">
            <a:spAutoFit/>
          </a:bodyPr>
          <a:lstStyle/>
          <a:p>
            <a:r>
              <a:rPr lang="en-GB" sz="2800" b="1" dirty="0"/>
              <a:t>Literacy Support in School</a:t>
            </a:r>
          </a:p>
        </p:txBody>
      </p:sp>
      <p:pic>
        <p:nvPicPr>
          <p:cNvPr id="5" name="Picture 4">
            <a:extLst>
              <a:ext uri="{FF2B5EF4-FFF2-40B4-BE49-F238E27FC236}">
                <a16:creationId xmlns:a16="http://schemas.microsoft.com/office/drawing/2014/main" id="{A1BFABAF-1865-8565-0ECB-41B5A03BC26A}"/>
              </a:ext>
            </a:extLst>
          </p:cNvPr>
          <p:cNvPicPr>
            <a:picLocks noChangeAspect="1"/>
          </p:cNvPicPr>
          <p:nvPr/>
        </p:nvPicPr>
        <p:blipFill>
          <a:blip r:embed="rId3"/>
          <a:stretch>
            <a:fillRect/>
          </a:stretch>
        </p:blipFill>
        <p:spPr>
          <a:xfrm>
            <a:off x="6931635" y="206161"/>
            <a:ext cx="2042337" cy="1548518"/>
          </a:xfrm>
          <a:prstGeom prst="rect">
            <a:avLst/>
          </a:prstGeom>
        </p:spPr>
      </p:pic>
    </p:spTree>
    <p:extLst>
      <p:ext uri="{BB962C8B-B14F-4D97-AF65-F5344CB8AC3E}">
        <p14:creationId xmlns:p14="http://schemas.microsoft.com/office/powerpoint/2010/main" val="2438680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9A7836-1877-43D3-AFB7-6AD1BE03F5BB}"/>
              </a:ext>
            </a:extLst>
          </p:cNvPr>
          <p:cNvSpPr txBox="1"/>
          <p:nvPr/>
        </p:nvSpPr>
        <p:spPr>
          <a:xfrm>
            <a:off x="152400" y="-76200"/>
            <a:ext cx="5410200" cy="5507437"/>
          </a:xfrm>
          <a:prstGeom prst="rect">
            <a:avLst/>
          </a:prstGeom>
          <a:effectLst/>
        </p:spPr>
        <p:txBody>
          <a:bodyPr vert="horz" lIns="91440" tIns="45720" rIns="91440" bIns="45720" rtlCol="0" anchor="ctr">
            <a:normAutofit/>
          </a:bodyPr>
          <a:lstStyle/>
          <a:p>
            <a:pPr>
              <a:spcBef>
                <a:spcPct val="20000"/>
              </a:spcBef>
              <a:spcAft>
                <a:spcPts val="600"/>
              </a:spcAft>
              <a:buClr>
                <a:schemeClr val="accent1"/>
              </a:buClr>
            </a:pPr>
            <a:r>
              <a:rPr lang="en-US" sz="3600" b="1" dirty="0"/>
              <a:t>Resources to support </a:t>
            </a:r>
          </a:p>
          <a:p>
            <a:pPr>
              <a:spcBef>
                <a:spcPct val="20000"/>
              </a:spcBef>
              <a:spcAft>
                <a:spcPts val="600"/>
              </a:spcAft>
              <a:buClr>
                <a:schemeClr val="accent1"/>
              </a:buClr>
              <a:buFont typeface="Wingdings 2" charset="2"/>
              <a:buChar char=""/>
            </a:pPr>
            <a:endParaRPr lang="en-US" sz="2400" dirty="0"/>
          </a:p>
          <a:p>
            <a:pPr marL="457200" indent="-457200">
              <a:spcBef>
                <a:spcPct val="20000"/>
              </a:spcBef>
              <a:spcAft>
                <a:spcPts val="600"/>
              </a:spcAft>
              <a:buClr>
                <a:schemeClr val="accent1"/>
              </a:buClr>
              <a:buFont typeface="Wingdings 2" charset="2"/>
              <a:buChar char=""/>
            </a:pPr>
            <a:r>
              <a:rPr lang="en-US" sz="2400" dirty="0"/>
              <a:t>IPADS</a:t>
            </a:r>
          </a:p>
          <a:p>
            <a:pPr marL="457200" indent="-457200">
              <a:spcBef>
                <a:spcPct val="20000"/>
              </a:spcBef>
              <a:spcAft>
                <a:spcPts val="600"/>
              </a:spcAft>
              <a:buClr>
                <a:schemeClr val="accent1"/>
              </a:buClr>
              <a:buFont typeface="Wingdings 2" charset="2"/>
              <a:buChar char=""/>
            </a:pPr>
            <a:r>
              <a:rPr lang="en-US" sz="2400" dirty="0"/>
              <a:t>Overlays</a:t>
            </a:r>
          </a:p>
          <a:p>
            <a:pPr marL="457200" indent="-457200">
              <a:spcBef>
                <a:spcPct val="20000"/>
              </a:spcBef>
              <a:spcAft>
                <a:spcPts val="600"/>
              </a:spcAft>
              <a:buClr>
                <a:schemeClr val="accent1"/>
              </a:buClr>
              <a:buFont typeface="Wingdings 2" charset="2"/>
              <a:buChar char=""/>
            </a:pPr>
            <a:r>
              <a:rPr lang="en-US" sz="2400" dirty="0" err="1"/>
              <a:t>Coloured</a:t>
            </a:r>
            <a:r>
              <a:rPr lang="en-US" sz="2400" dirty="0"/>
              <a:t> jotters</a:t>
            </a:r>
          </a:p>
          <a:p>
            <a:pPr marL="457200" indent="-457200">
              <a:spcBef>
                <a:spcPct val="20000"/>
              </a:spcBef>
              <a:spcAft>
                <a:spcPts val="600"/>
              </a:spcAft>
              <a:buClr>
                <a:schemeClr val="accent1"/>
              </a:buClr>
              <a:buFont typeface="Wingdings 2" charset="2"/>
              <a:buChar char=""/>
            </a:pPr>
            <a:r>
              <a:rPr lang="en-US" sz="2400" dirty="0"/>
              <a:t>Sound charts</a:t>
            </a:r>
          </a:p>
          <a:p>
            <a:pPr marL="457200" indent="-457200">
              <a:spcBef>
                <a:spcPct val="20000"/>
              </a:spcBef>
              <a:spcAft>
                <a:spcPts val="600"/>
              </a:spcAft>
              <a:buClr>
                <a:schemeClr val="accent1"/>
              </a:buClr>
              <a:buFont typeface="Wingdings 2" charset="2"/>
              <a:buChar char=""/>
            </a:pPr>
            <a:r>
              <a:rPr lang="en-US" sz="2400" dirty="0"/>
              <a:t>Decodable books</a:t>
            </a:r>
          </a:p>
          <a:p>
            <a:pPr marL="457200" indent="-457200">
              <a:spcBef>
                <a:spcPct val="20000"/>
              </a:spcBef>
              <a:spcAft>
                <a:spcPts val="600"/>
              </a:spcAft>
              <a:buClr>
                <a:schemeClr val="accent1"/>
              </a:buClr>
              <a:buFont typeface="Wingdings 2" charset="2"/>
              <a:buChar char=""/>
            </a:pPr>
            <a:r>
              <a:rPr lang="en-US" sz="2400" dirty="0"/>
              <a:t>Visuals</a:t>
            </a:r>
          </a:p>
          <a:p>
            <a:pPr marL="457200" indent="-457200">
              <a:spcBef>
                <a:spcPct val="20000"/>
              </a:spcBef>
              <a:spcAft>
                <a:spcPts val="600"/>
              </a:spcAft>
              <a:buClr>
                <a:schemeClr val="accent1"/>
              </a:buClr>
              <a:buFont typeface="Wingdings 2" charset="2"/>
              <a:buChar char=""/>
            </a:pPr>
            <a:r>
              <a:rPr lang="en-US" sz="2400" dirty="0"/>
              <a:t>Spell checkers</a:t>
            </a:r>
          </a:p>
          <a:p>
            <a:pPr>
              <a:spcBef>
                <a:spcPct val="20000"/>
              </a:spcBef>
              <a:spcAft>
                <a:spcPts val="600"/>
              </a:spcAft>
              <a:buClr>
                <a:schemeClr val="accent1"/>
              </a:buClr>
              <a:buFont typeface="Wingdings 2" charset="2"/>
              <a:buChar char=""/>
            </a:pPr>
            <a:endParaRPr lang="en-US" sz="1400" dirty="0"/>
          </a:p>
          <a:p>
            <a:pPr>
              <a:spcBef>
                <a:spcPct val="20000"/>
              </a:spcBef>
              <a:spcAft>
                <a:spcPts val="600"/>
              </a:spcAft>
              <a:buClr>
                <a:schemeClr val="accent1"/>
              </a:buClr>
              <a:buFont typeface="Wingdings 2" charset="2"/>
              <a:buChar char=""/>
            </a:pPr>
            <a:endParaRPr lang="en-US" sz="1400" dirty="0"/>
          </a:p>
        </p:txBody>
      </p:sp>
      <p:pic>
        <p:nvPicPr>
          <p:cNvPr id="4" name="Picture 3">
            <a:extLst>
              <a:ext uri="{FF2B5EF4-FFF2-40B4-BE49-F238E27FC236}">
                <a16:creationId xmlns:a16="http://schemas.microsoft.com/office/drawing/2014/main" id="{ABEC9FB3-93D5-4942-B1B0-9B9E39CAE46A}"/>
              </a:ext>
            </a:extLst>
          </p:cNvPr>
          <p:cNvPicPr>
            <a:picLocks noChangeAspect="1"/>
          </p:cNvPicPr>
          <p:nvPr/>
        </p:nvPicPr>
        <p:blipFill rotWithShape="1">
          <a:blip r:embed="rId3"/>
          <a:srcRect l="4760" t="10584" b="7831"/>
          <a:stretch/>
        </p:blipFill>
        <p:spPr>
          <a:xfrm>
            <a:off x="3962400" y="1213399"/>
            <a:ext cx="2043704" cy="1750687"/>
          </a:xfrm>
          <a:prstGeom prst="rect">
            <a:avLst/>
          </a:prstGeom>
        </p:spPr>
      </p:pic>
      <p:pic>
        <p:nvPicPr>
          <p:cNvPr id="6" name="Picture 5">
            <a:extLst>
              <a:ext uri="{FF2B5EF4-FFF2-40B4-BE49-F238E27FC236}">
                <a16:creationId xmlns:a16="http://schemas.microsoft.com/office/drawing/2014/main" id="{FD205557-7AB0-4576-A1A4-0F53942CA0A9}"/>
              </a:ext>
            </a:extLst>
          </p:cNvPr>
          <p:cNvPicPr>
            <a:picLocks noChangeAspect="1"/>
          </p:cNvPicPr>
          <p:nvPr/>
        </p:nvPicPr>
        <p:blipFill>
          <a:blip r:embed="rId4"/>
          <a:stretch>
            <a:fillRect/>
          </a:stretch>
        </p:blipFill>
        <p:spPr>
          <a:xfrm>
            <a:off x="6387829" y="1209589"/>
            <a:ext cx="2044517" cy="1545274"/>
          </a:xfrm>
          <a:prstGeom prst="rect">
            <a:avLst/>
          </a:prstGeom>
        </p:spPr>
      </p:pic>
      <p:pic>
        <p:nvPicPr>
          <p:cNvPr id="5" name="Picture 4">
            <a:extLst>
              <a:ext uri="{FF2B5EF4-FFF2-40B4-BE49-F238E27FC236}">
                <a16:creationId xmlns:a16="http://schemas.microsoft.com/office/drawing/2014/main" id="{4A55C173-DE5A-4A10-8AC4-8E06C95A7D2E}"/>
              </a:ext>
            </a:extLst>
          </p:cNvPr>
          <p:cNvPicPr>
            <a:picLocks noChangeAspect="1"/>
          </p:cNvPicPr>
          <p:nvPr/>
        </p:nvPicPr>
        <p:blipFill rotWithShape="1">
          <a:blip r:embed="rId5"/>
          <a:srcRect t="16154" b="18695"/>
          <a:stretch/>
        </p:blipFill>
        <p:spPr>
          <a:xfrm>
            <a:off x="3925795" y="3429000"/>
            <a:ext cx="2043704" cy="1331493"/>
          </a:xfrm>
          <a:prstGeom prst="rect">
            <a:avLst/>
          </a:prstGeom>
        </p:spPr>
      </p:pic>
      <p:pic>
        <p:nvPicPr>
          <p:cNvPr id="3" name="Picture 2">
            <a:extLst>
              <a:ext uri="{FF2B5EF4-FFF2-40B4-BE49-F238E27FC236}">
                <a16:creationId xmlns:a16="http://schemas.microsoft.com/office/drawing/2014/main" id="{C8BE29EF-5CD2-477A-5844-6F93ED546FD2}"/>
              </a:ext>
            </a:extLst>
          </p:cNvPr>
          <p:cNvPicPr>
            <a:picLocks noChangeAspect="1"/>
          </p:cNvPicPr>
          <p:nvPr/>
        </p:nvPicPr>
        <p:blipFill>
          <a:blip r:embed="rId6"/>
          <a:stretch>
            <a:fillRect/>
          </a:stretch>
        </p:blipFill>
        <p:spPr>
          <a:xfrm>
            <a:off x="6477000" y="3267996"/>
            <a:ext cx="2044518" cy="1492497"/>
          </a:xfrm>
          <a:prstGeom prst="rect">
            <a:avLst/>
          </a:prstGeom>
        </p:spPr>
      </p:pic>
      <p:pic>
        <p:nvPicPr>
          <p:cNvPr id="8" name="Picture 7">
            <a:extLst>
              <a:ext uri="{FF2B5EF4-FFF2-40B4-BE49-F238E27FC236}">
                <a16:creationId xmlns:a16="http://schemas.microsoft.com/office/drawing/2014/main" id="{DA4F86E9-BF09-48EC-AC1E-42ECAA69DD59}"/>
              </a:ext>
            </a:extLst>
          </p:cNvPr>
          <p:cNvPicPr>
            <a:picLocks noChangeAspect="1"/>
          </p:cNvPicPr>
          <p:nvPr/>
        </p:nvPicPr>
        <p:blipFill rotWithShape="1">
          <a:blip r:embed="rId7"/>
          <a:srcRect l="13333" t="18889" r="29167" b="12963"/>
          <a:stretch/>
        </p:blipFill>
        <p:spPr>
          <a:xfrm>
            <a:off x="3733800" y="5008568"/>
            <a:ext cx="2424704" cy="1616469"/>
          </a:xfrm>
          <a:prstGeom prst="rect">
            <a:avLst/>
          </a:prstGeom>
          <a:effectLst>
            <a:softEdge rad="127000"/>
          </a:effectLst>
        </p:spPr>
      </p:pic>
      <p:pic>
        <p:nvPicPr>
          <p:cNvPr id="10" name="Picture 9">
            <a:extLst>
              <a:ext uri="{FF2B5EF4-FFF2-40B4-BE49-F238E27FC236}">
                <a16:creationId xmlns:a16="http://schemas.microsoft.com/office/drawing/2014/main" id="{7BADD886-57EF-4918-9FB6-DA0400ABC565}"/>
              </a:ext>
            </a:extLst>
          </p:cNvPr>
          <p:cNvPicPr>
            <a:picLocks noChangeAspect="1"/>
          </p:cNvPicPr>
          <p:nvPr/>
        </p:nvPicPr>
        <p:blipFill rotWithShape="1">
          <a:blip r:embed="rId8"/>
          <a:srcRect l="4167" t="20371" r="41667" b="20370"/>
          <a:stretch/>
        </p:blipFill>
        <p:spPr>
          <a:xfrm>
            <a:off x="6400800" y="5105400"/>
            <a:ext cx="2163678" cy="1331494"/>
          </a:xfrm>
          <a:prstGeom prst="rect">
            <a:avLst/>
          </a:prstGeom>
        </p:spPr>
      </p:pic>
    </p:spTree>
    <p:extLst>
      <p:ext uri="{BB962C8B-B14F-4D97-AF65-F5344CB8AC3E}">
        <p14:creationId xmlns:p14="http://schemas.microsoft.com/office/powerpoint/2010/main" val="582217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DBB049AC-753A-420F-A351-4EC3AE1FED67}"/>
              </a:ext>
            </a:extLst>
          </p:cNvPr>
          <p:cNvSpPr>
            <a:spLocks noGrp="1" noChangeArrowheads="1"/>
          </p:cNvSpPr>
          <p:nvPr>
            <p:ph type="title"/>
          </p:nvPr>
        </p:nvSpPr>
        <p:spPr>
          <a:xfrm>
            <a:off x="685800" y="457200"/>
            <a:ext cx="7772400" cy="1828800"/>
          </a:xfrm>
        </p:spPr>
        <p:txBody>
          <a:bodyPr/>
          <a:lstStyle/>
          <a:p>
            <a:br>
              <a:rPr lang="en-GB" altLang="en-US" dirty="0">
                <a:solidFill>
                  <a:schemeClr val="accent2"/>
                </a:solidFill>
              </a:rPr>
            </a:br>
            <a:r>
              <a:rPr lang="en-GB" altLang="en-US" dirty="0">
                <a:solidFill>
                  <a:schemeClr val="accent2"/>
                </a:solidFill>
              </a:rPr>
              <a:t>Supporting effective transitions</a:t>
            </a:r>
            <a:br>
              <a:rPr lang="en-GB" altLang="en-US" dirty="0">
                <a:solidFill>
                  <a:schemeClr val="accent2"/>
                </a:solidFill>
              </a:rPr>
            </a:br>
            <a:r>
              <a:rPr lang="en-GB" altLang="en-US" dirty="0">
                <a:solidFill>
                  <a:schemeClr val="accent2"/>
                </a:solidFill>
              </a:rPr>
              <a:t> </a:t>
            </a:r>
            <a:br>
              <a:rPr lang="en-GB" altLang="en-US" dirty="0">
                <a:solidFill>
                  <a:schemeClr val="accent2"/>
                </a:solidFill>
              </a:rPr>
            </a:br>
            <a:endParaRPr lang="en-GB" altLang="en-US" dirty="0">
              <a:solidFill>
                <a:schemeClr val="accent2"/>
              </a:solidFill>
            </a:endParaRPr>
          </a:p>
        </p:txBody>
      </p:sp>
      <p:sp>
        <p:nvSpPr>
          <p:cNvPr id="66563" name="Content Placeholder 2">
            <a:extLst>
              <a:ext uri="{FF2B5EF4-FFF2-40B4-BE49-F238E27FC236}">
                <a16:creationId xmlns:a16="http://schemas.microsoft.com/office/drawing/2014/main" id="{4F1DB5DF-9E3A-4FE2-8787-70456BB68E56}"/>
              </a:ext>
            </a:extLst>
          </p:cNvPr>
          <p:cNvSpPr>
            <a:spLocks noGrp="1"/>
          </p:cNvSpPr>
          <p:nvPr>
            <p:ph idx="1"/>
          </p:nvPr>
        </p:nvSpPr>
        <p:spPr>
          <a:xfrm>
            <a:off x="304800" y="1219200"/>
            <a:ext cx="8839200" cy="5105400"/>
          </a:xfrm>
        </p:spPr>
        <p:txBody>
          <a:bodyPr/>
          <a:lstStyle/>
          <a:p>
            <a:pPr>
              <a:lnSpc>
                <a:spcPct val="150000"/>
              </a:lnSpc>
              <a:defRPr/>
            </a:pPr>
            <a:r>
              <a:rPr lang="en-GB" altLang="en-US" sz="2000" dirty="0"/>
              <a:t>Before the early years stage</a:t>
            </a:r>
          </a:p>
          <a:p>
            <a:pPr>
              <a:lnSpc>
                <a:spcPct val="150000"/>
              </a:lnSpc>
              <a:defRPr/>
            </a:pPr>
            <a:r>
              <a:rPr lang="en-GB" altLang="en-US" sz="2000" dirty="0"/>
              <a:t>From early years to primary stage</a:t>
            </a:r>
          </a:p>
          <a:p>
            <a:pPr>
              <a:lnSpc>
                <a:spcPct val="150000"/>
              </a:lnSpc>
              <a:defRPr/>
            </a:pPr>
            <a:r>
              <a:rPr lang="en-GB" altLang="en-US" sz="2000" dirty="0"/>
              <a:t>From class to class in primary</a:t>
            </a:r>
          </a:p>
          <a:p>
            <a:pPr>
              <a:lnSpc>
                <a:spcPct val="150000"/>
              </a:lnSpc>
              <a:defRPr/>
            </a:pPr>
            <a:r>
              <a:rPr lang="en-GB" altLang="en-US" sz="2000" dirty="0"/>
              <a:t>From school to school (e.g. child/ young person moving into the area)</a:t>
            </a:r>
          </a:p>
          <a:p>
            <a:pPr>
              <a:lnSpc>
                <a:spcPct val="150000"/>
              </a:lnSpc>
              <a:defRPr/>
            </a:pPr>
            <a:r>
              <a:rPr lang="en-GB" altLang="en-US" sz="2000" dirty="0"/>
              <a:t>From primary to secondary stage</a:t>
            </a:r>
          </a:p>
          <a:p>
            <a:pPr>
              <a:defRPr/>
            </a:pPr>
            <a:endParaRPr lang="en-GB" altLang="en-US" sz="2000" dirty="0"/>
          </a:p>
          <a:p>
            <a:pPr marL="0" indent="0">
              <a:buFontTx/>
              <a:buNone/>
              <a:defRPr/>
            </a:pPr>
            <a:r>
              <a:rPr lang="en-GB" altLang="en-US" sz="2000" b="1" dirty="0"/>
              <a:t>Primary/ Secondary Transition – </a:t>
            </a:r>
          </a:p>
          <a:p>
            <a:pPr marL="0" indent="0">
              <a:buFontTx/>
              <a:buNone/>
              <a:defRPr/>
            </a:pPr>
            <a:r>
              <a:rPr lang="en-GB" altLang="en-US" sz="2000" b="1" dirty="0"/>
              <a:t>   Literacy/ Dyslexia form</a:t>
            </a:r>
          </a:p>
          <a:p>
            <a:pPr>
              <a:defRPr/>
            </a:pPr>
            <a:endParaRPr lang="en-GB" altLang="en-US" dirty="0"/>
          </a:p>
          <a:p>
            <a:pPr>
              <a:defRPr/>
            </a:pPr>
            <a:endParaRPr lang="en-GB" altLang="en-US" dirty="0"/>
          </a:p>
        </p:txBody>
      </p:sp>
      <p:pic>
        <p:nvPicPr>
          <p:cNvPr id="80900" name="Picture 1">
            <a:extLst>
              <a:ext uri="{FF2B5EF4-FFF2-40B4-BE49-F238E27FC236}">
                <a16:creationId xmlns:a16="http://schemas.microsoft.com/office/drawing/2014/main" id="{2A0FF8DD-EA8C-425C-9B87-2537B26C5A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779165">
            <a:off x="6413500" y="3773488"/>
            <a:ext cx="1920875" cy="270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show="0">
  <p:cSld>
    <p:spTree>
      <p:nvGrpSpPr>
        <p:cNvPr id="1" name="">
          <a:extLst>
            <a:ext uri="{FF2B5EF4-FFF2-40B4-BE49-F238E27FC236}">
              <a16:creationId xmlns:a16="http://schemas.microsoft.com/office/drawing/2014/main" id="{3690B3E1-DBD8-3AED-6E2C-01F444128A0F}"/>
            </a:ext>
          </a:extLst>
        </p:cNvPr>
        <p:cNvGrpSpPr/>
        <p:nvPr/>
      </p:nvGrpSpPr>
      <p:grpSpPr>
        <a:xfrm>
          <a:off x="0" y="0"/>
          <a:ext cx="0" cy="0"/>
          <a:chOff x="0" y="0"/>
          <a:chExt cx="0" cy="0"/>
        </a:xfrm>
      </p:grpSpPr>
      <p:sp>
        <p:nvSpPr>
          <p:cNvPr id="84994" name="Content Placeholder 2">
            <a:extLst>
              <a:ext uri="{FF2B5EF4-FFF2-40B4-BE49-F238E27FC236}">
                <a16:creationId xmlns:a16="http://schemas.microsoft.com/office/drawing/2014/main" id="{F85036F0-407A-790D-4D88-3551AC506461}"/>
              </a:ext>
            </a:extLst>
          </p:cNvPr>
          <p:cNvSpPr>
            <a:spLocks noGrp="1" noChangeArrowheads="1"/>
          </p:cNvSpPr>
          <p:nvPr>
            <p:ph idx="1"/>
          </p:nvPr>
        </p:nvSpPr>
        <p:spPr>
          <a:xfrm>
            <a:off x="465667" y="1600200"/>
            <a:ext cx="7772400" cy="4463534"/>
          </a:xfrm>
        </p:spPr>
        <p:txBody>
          <a:bodyPr/>
          <a:lstStyle/>
          <a:p>
            <a:r>
              <a:rPr lang="en-GB" altLang="en-US" sz="4000" dirty="0"/>
              <a:t>Questions</a:t>
            </a:r>
          </a:p>
          <a:p>
            <a:r>
              <a:rPr lang="en-GB" altLang="en-US" sz="4000" dirty="0"/>
              <a:t>Feedback</a:t>
            </a:r>
          </a:p>
        </p:txBody>
      </p:sp>
      <p:pic>
        <p:nvPicPr>
          <p:cNvPr id="84995" name="Picture 3" descr="ISS-BusManG12 - Focus group">
            <a:extLst>
              <a:ext uri="{FF2B5EF4-FFF2-40B4-BE49-F238E27FC236}">
                <a16:creationId xmlns:a16="http://schemas.microsoft.com/office/drawing/2014/main" id="{C679E505-7B13-941F-DB6E-4C3DDE2AFB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794266"/>
            <a:ext cx="3429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6" name="Picture 4" descr="3spoken: The Unanswered Questions of Modern Monetary ...">
            <a:extLst>
              <a:ext uri="{FF2B5EF4-FFF2-40B4-BE49-F238E27FC236}">
                <a16:creationId xmlns:a16="http://schemas.microsoft.com/office/drawing/2014/main" id="{4989D2C1-C7F0-4F9C-B7C6-3D38A338D4D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5534" y="43457"/>
            <a:ext cx="2192866" cy="274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40539FAC-1269-D8E6-63DD-7ADC910DA848}"/>
              </a:ext>
            </a:extLst>
          </p:cNvPr>
          <p:cNvSpPr/>
          <p:nvPr/>
        </p:nvSpPr>
        <p:spPr>
          <a:xfrm>
            <a:off x="381000" y="3244334"/>
            <a:ext cx="4930946" cy="320087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030A0"/>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030A0"/>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030A0"/>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030A0"/>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030A0"/>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030A0"/>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030A0"/>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030A0"/>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030A0"/>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srgbClr val="7030A0"/>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277697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47434-4A5F-94AE-F3FD-67F13DCB3BBF}"/>
              </a:ext>
            </a:extLst>
          </p:cNvPr>
          <p:cNvSpPr txBox="1"/>
          <p:nvPr/>
        </p:nvSpPr>
        <p:spPr>
          <a:xfrm>
            <a:off x="533400" y="1524000"/>
            <a:ext cx="7696200" cy="646331"/>
          </a:xfrm>
          <a:prstGeom prst="rect">
            <a:avLst/>
          </a:prstGeom>
          <a:noFill/>
        </p:spPr>
        <p:txBody>
          <a:bodyPr wrap="square" rtlCol="0">
            <a:spAutoFit/>
          </a:bodyPr>
          <a:lstStyle/>
          <a:p>
            <a:r>
              <a:rPr lang="en-GB" sz="3600" b="1" dirty="0"/>
              <a:t>Reading and Spelling strategies</a:t>
            </a:r>
          </a:p>
        </p:txBody>
      </p:sp>
    </p:spTree>
    <p:extLst>
      <p:ext uri="{BB962C8B-B14F-4D97-AF65-F5344CB8AC3E}">
        <p14:creationId xmlns:p14="http://schemas.microsoft.com/office/powerpoint/2010/main" val="4011113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8EFF9-4E10-480A-8295-8BAE81D0C1CB}"/>
              </a:ext>
            </a:extLst>
          </p:cNvPr>
          <p:cNvSpPr>
            <a:spLocks noGrp="1"/>
          </p:cNvSpPr>
          <p:nvPr>
            <p:ph type="title"/>
          </p:nvPr>
        </p:nvSpPr>
        <p:spPr>
          <a:xfrm>
            <a:off x="-482845" y="360301"/>
            <a:ext cx="10109689" cy="1325563"/>
          </a:xfrm>
        </p:spPr>
        <p:txBody>
          <a:bodyPr>
            <a:normAutofit/>
          </a:bodyPr>
          <a:lstStyle/>
          <a:p>
            <a:pPr algn="ctr"/>
            <a:r>
              <a:rPr lang="en-GB" dirty="0"/>
              <a:t>How do children learn to read?</a:t>
            </a:r>
          </a:p>
        </p:txBody>
      </p:sp>
      <p:sp>
        <p:nvSpPr>
          <p:cNvPr id="3" name="Content Placeholder 2">
            <a:extLst>
              <a:ext uri="{FF2B5EF4-FFF2-40B4-BE49-F238E27FC236}">
                <a16:creationId xmlns:a16="http://schemas.microsoft.com/office/drawing/2014/main" id="{3C21475E-921A-4EE4-884F-9012B12CF11C}"/>
              </a:ext>
            </a:extLst>
          </p:cNvPr>
          <p:cNvSpPr>
            <a:spLocks noGrp="1"/>
          </p:cNvSpPr>
          <p:nvPr>
            <p:ph idx="1"/>
          </p:nvPr>
        </p:nvSpPr>
        <p:spPr>
          <a:xfrm>
            <a:off x="609600" y="2209800"/>
            <a:ext cx="8229599" cy="4038600"/>
          </a:xfrm>
        </p:spPr>
        <p:txBody>
          <a:bodyPr>
            <a:normAutofit lnSpcReduction="10000"/>
          </a:bodyPr>
          <a:lstStyle/>
          <a:p>
            <a:r>
              <a:rPr lang="en-GB" sz="3600" dirty="0"/>
              <a:t>Phonic words             </a:t>
            </a:r>
            <a:r>
              <a:rPr lang="en-GB" sz="3600" b="1" dirty="0"/>
              <a:t>c-a-t</a:t>
            </a:r>
          </a:p>
          <a:p>
            <a:endParaRPr lang="en-GB" sz="3600" dirty="0"/>
          </a:p>
          <a:p>
            <a:r>
              <a:rPr lang="en-GB" sz="3600" dirty="0"/>
              <a:t>Common words         </a:t>
            </a:r>
            <a:r>
              <a:rPr lang="en-GB" sz="3600" b="1" dirty="0">
                <a:solidFill>
                  <a:schemeClr val="accent5">
                    <a:lumMod val="60000"/>
                    <a:lumOff val="40000"/>
                  </a:schemeClr>
                </a:solidFill>
              </a:rPr>
              <a:t>said</a:t>
            </a:r>
          </a:p>
          <a:p>
            <a:endParaRPr lang="en-GB" sz="3600" dirty="0"/>
          </a:p>
          <a:p>
            <a:pPr marL="0" indent="0">
              <a:buNone/>
            </a:pPr>
            <a:r>
              <a:rPr lang="en-GB" sz="2400" dirty="0"/>
              <a:t>e.g. </a:t>
            </a:r>
            <a:r>
              <a:rPr lang="en-GB" sz="3600" b="1" dirty="0">
                <a:solidFill>
                  <a:schemeClr val="accent5">
                    <a:lumMod val="60000"/>
                    <a:lumOff val="40000"/>
                  </a:schemeClr>
                </a:solidFill>
              </a:rPr>
              <a:t>I have </a:t>
            </a:r>
            <a:r>
              <a:rPr lang="en-GB" sz="3600" b="1" dirty="0">
                <a:solidFill>
                  <a:srgbClr val="FFFFFF"/>
                </a:solidFill>
              </a:rPr>
              <a:t>a</a:t>
            </a:r>
            <a:r>
              <a:rPr lang="en-GB" sz="3600" dirty="0"/>
              <a:t> </a:t>
            </a:r>
            <a:r>
              <a:rPr lang="en-GB" sz="3600" b="1" dirty="0"/>
              <a:t>black cat</a:t>
            </a:r>
            <a:r>
              <a:rPr lang="en-GB" sz="3600" dirty="0"/>
              <a:t>.</a:t>
            </a:r>
          </a:p>
          <a:p>
            <a:pPr marL="0" indent="0">
              <a:buNone/>
            </a:pPr>
            <a:r>
              <a:rPr lang="en-GB" sz="3600" dirty="0"/>
              <a:t>	</a:t>
            </a:r>
            <a:r>
              <a:rPr lang="en-GB" sz="3600" b="1" dirty="0"/>
              <a:t> </a:t>
            </a:r>
            <a:r>
              <a:rPr lang="en-GB" sz="3600" b="1" dirty="0">
                <a:solidFill>
                  <a:schemeClr val="accent5">
                    <a:lumMod val="60000"/>
                    <a:lumOff val="40000"/>
                  </a:schemeClr>
                </a:solidFill>
              </a:rPr>
              <a:t>The</a:t>
            </a:r>
            <a:r>
              <a:rPr lang="en-GB" sz="3600" b="1" dirty="0"/>
              <a:t> dog </a:t>
            </a:r>
            <a:r>
              <a:rPr lang="en-GB" sz="3600" b="1" dirty="0">
                <a:solidFill>
                  <a:schemeClr val="accent5">
                    <a:lumMod val="60000"/>
                    <a:lumOff val="40000"/>
                  </a:schemeClr>
                </a:solidFill>
              </a:rPr>
              <a:t>is</a:t>
            </a:r>
            <a:r>
              <a:rPr lang="en-GB" sz="3600" b="1" dirty="0"/>
              <a:t> in </a:t>
            </a:r>
            <a:r>
              <a:rPr lang="en-GB" sz="3600" b="1" dirty="0">
                <a:solidFill>
                  <a:schemeClr val="accent5">
                    <a:lumMod val="60000"/>
                    <a:lumOff val="40000"/>
                  </a:schemeClr>
                </a:solidFill>
              </a:rPr>
              <a:t>the</a:t>
            </a:r>
            <a:r>
              <a:rPr lang="en-GB" sz="3600" b="1" dirty="0"/>
              <a:t> garden</a:t>
            </a:r>
            <a:r>
              <a:rPr lang="en-GB" sz="3600" dirty="0"/>
              <a:t>.</a:t>
            </a:r>
          </a:p>
        </p:txBody>
      </p:sp>
    </p:spTree>
    <p:extLst>
      <p:ext uri="{BB962C8B-B14F-4D97-AF65-F5344CB8AC3E}">
        <p14:creationId xmlns:p14="http://schemas.microsoft.com/office/powerpoint/2010/main" val="2605166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97C6D-D7FD-4265-B202-26EFE2BFD292}"/>
              </a:ext>
            </a:extLst>
          </p:cNvPr>
          <p:cNvSpPr>
            <a:spLocks noGrp="1"/>
          </p:cNvSpPr>
          <p:nvPr>
            <p:ph type="title"/>
          </p:nvPr>
        </p:nvSpPr>
        <p:spPr/>
        <p:txBody>
          <a:bodyPr/>
          <a:lstStyle/>
          <a:p>
            <a:r>
              <a:rPr lang="en-GB" dirty="0"/>
              <a:t>Overview of sessions</a:t>
            </a:r>
          </a:p>
        </p:txBody>
      </p:sp>
      <p:sp>
        <p:nvSpPr>
          <p:cNvPr id="3" name="Content Placeholder 2">
            <a:extLst>
              <a:ext uri="{FF2B5EF4-FFF2-40B4-BE49-F238E27FC236}">
                <a16:creationId xmlns:a16="http://schemas.microsoft.com/office/drawing/2014/main" id="{6C528681-30C5-41BA-A1B5-B01555454C82}"/>
              </a:ext>
            </a:extLst>
          </p:cNvPr>
          <p:cNvSpPr>
            <a:spLocks noGrp="1"/>
          </p:cNvSpPr>
          <p:nvPr>
            <p:ph idx="1"/>
          </p:nvPr>
        </p:nvSpPr>
        <p:spPr>
          <a:xfrm>
            <a:off x="76200" y="1524000"/>
            <a:ext cx="9067800" cy="4648200"/>
          </a:xfrm>
        </p:spPr>
        <p:txBody>
          <a:bodyPr>
            <a:normAutofit fontScale="85000" lnSpcReduction="20000"/>
          </a:bodyPr>
          <a:lstStyle/>
          <a:p>
            <a:pPr marL="0" indent="0">
              <a:lnSpc>
                <a:spcPct val="210000"/>
              </a:lnSpc>
              <a:buNone/>
            </a:pPr>
            <a:r>
              <a:rPr lang="en-GB" sz="3200" b="1" u="sng" dirty="0"/>
              <a:t>Week 1</a:t>
            </a:r>
          </a:p>
          <a:p>
            <a:pPr marL="0" indent="0">
              <a:lnSpc>
                <a:spcPct val="210000"/>
              </a:lnSpc>
              <a:buNone/>
            </a:pPr>
            <a:r>
              <a:rPr lang="en-GB" sz="3200" dirty="0"/>
              <a:t>Overview of dyslexia/literacy difficulties</a:t>
            </a:r>
          </a:p>
          <a:p>
            <a:pPr marL="0" indent="0">
              <a:lnSpc>
                <a:spcPct val="210000"/>
              </a:lnSpc>
              <a:buNone/>
            </a:pPr>
            <a:r>
              <a:rPr lang="en-GB" sz="3200" dirty="0"/>
              <a:t>Strategies to support reading &amp; spelling </a:t>
            </a:r>
          </a:p>
          <a:p>
            <a:pPr marL="0" indent="0">
              <a:lnSpc>
                <a:spcPct val="210000"/>
              </a:lnSpc>
              <a:buNone/>
            </a:pPr>
            <a:r>
              <a:rPr lang="en-GB" sz="3200" b="1" u="sng" dirty="0"/>
              <a:t>Week 2 </a:t>
            </a:r>
          </a:p>
          <a:p>
            <a:pPr marL="0" indent="0">
              <a:lnSpc>
                <a:spcPct val="210000"/>
              </a:lnSpc>
              <a:buNone/>
            </a:pPr>
            <a:r>
              <a:rPr lang="en-GB" sz="3200" dirty="0"/>
              <a:t> ICT support with accessibility features</a:t>
            </a:r>
          </a:p>
        </p:txBody>
      </p:sp>
    </p:spTree>
    <p:extLst>
      <p:ext uri="{BB962C8B-B14F-4D97-AF65-F5344CB8AC3E}">
        <p14:creationId xmlns:p14="http://schemas.microsoft.com/office/powerpoint/2010/main" val="345715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9" name="Content Placeholder 2">
            <a:extLst>
              <a:ext uri="{FF2B5EF4-FFF2-40B4-BE49-F238E27FC236}">
                <a16:creationId xmlns:a16="http://schemas.microsoft.com/office/drawing/2014/main" id="{58B80167-8458-4FFE-A42C-B74CE903753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90600" y="246969"/>
            <a:ext cx="7086600" cy="4504041"/>
          </a:xfrm>
        </p:spPr>
      </p:pic>
      <p:sp>
        <p:nvSpPr>
          <p:cNvPr id="5" name="Rectangle 4">
            <a:extLst>
              <a:ext uri="{FF2B5EF4-FFF2-40B4-BE49-F238E27FC236}">
                <a16:creationId xmlns:a16="http://schemas.microsoft.com/office/drawing/2014/main" id="{D34E764A-3B49-4B96-B4B2-233CE0FBEE60}"/>
              </a:ext>
            </a:extLst>
          </p:cNvPr>
          <p:cNvSpPr/>
          <p:nvPr/>
        </p:nvSpPr>
        <p:spPr>
          <a:xfrm>
            <a:off x="990600" y="5016117"/>
            <a:ext cx="7162800" cy="176568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C94A7B4-418A-4D71-B3F1-81441CC35670}"/>
              </a:ext>
            </a:extLst>
          </p:cNvPr>
          <p:cNvSpPr txBox="1"/>
          <p:nvPr/>
        </p:nvSpPr>
        <p:spPr>
          <a:xfrm>
            <a:off x="1371600" y="5181600"/>
            <a:ext cx="1295400" cy="1292662"/>
          </a:xfrm>
          <a:prstGeom prst="rect">
            <a:avLst/>
          </a:prstGeom>
          <a:noFill/>
        </p:spPr>
        <p:txBody>
          <a:bodyPr wrap="square" rtlCol="0">
            <a:spAutoFit/>
          </a:bodyPr>
          <a:lstStyle/>
          <a:p>
            <a:r>
              <a:rPr lang="en-GB" sz="2600" u="sng" dirty="0">
                <a:solidFill>
                  <a:schemeClr val="bg1"/>
                </a:solidFill>
              </a:rPr>
              <a:t>f</a:t>
            </a:r>
            <a:r>
              <a:rPr lang="en-GB" sz="2600" dirty="0">
                <a:solidFill>
                  <a:schemeClr val="bg1"/>
                </a:solidFill>
              </a:rPr>
              <a:t>lip</a:t>
            </a:r>
          </a:p>
          <a:p>
            <a:r>
              <a:rPr lang="en-GB" sz="2600" dirty="0">
                <a:solidFill>
                  <a:schemeClr val="bg1"/>
                </a:solidFill>
              </a:rPr>
              <a:t>hu</a:t>
            </a:r>
            <a:r>
              <a:rPr lang="en-GB" sz="2600" u="sng" dirty="0">
                <a:solidFill>
                  <a:schemeClr val="bg1"/>
                </a:solidFill>
              </a:rPr>
              <a:t>ff</a:t>
            </a:r>
          </a:p>
          <a:p>
            <a:r>
              <a:rPr lang="en-GB" sz="2600" u="sng" dirty="0">
                <a:solidFill>
                  <a:schemeClr val="bg1"/>
                </a:solidFill>
              </a:rPr>
              <a:t>ph</a:t>
            </a:r>
            <a:r>
              <a:rPr lang="en-GB" sz="2600" dirty="0">
                <a:solidFill>
                  <a:schemeClr val="bg1"/>
                </a:solidFill>
              </a:rPr>
              <a:t>one</a:t>
            </a:r>
          </a:p>
        </p:txBody>
      </p:sp>
      <p:sp>
        <p:nvSpPr>
          <p:cNvPr id="8" name="TextBox 7">
            <a:extLst>
              <a:ext uri="{FF2B5EF4-FFF2-40B4-BE49-F238E27FC236}">
                <a16:creationId xmlns:a16="http://schemas.microsoft.com/office/drawing/2014/main" id="{33E24F4B-64D7-493D-944B-84253BC73073}"/>
              </a:ext>
            </a:extLst>
          </p:cNvPr>
          <p:cNvSpPr txBox="1"/>
          <p:nvPr/>
        </p:nvSpPr>
        <p:spPr>
          <a:xfrm>
            <a:off x="3810000" y="5058548"/>
            <a:ext cx="1295400" cy="1692771"/>
          </a:xfrm>
          <a:prstGeom prst="rect">
            <a:avLst/>
          </a:prstGeom>
          <a:noFill/>
        </p:spPr>
        <p:txBody>
          <a:bodyPr wrap="square" rtlCol="0">
            <a:spAutoFit/>
          </a:bodyPr>
          <a:lstStyle/>
          <a:p>
            <a:r>
              <a:rPr lang="en-GB" sz="2600" dirty="0">
                <a:solidFill>
                  <a:schemeClr val="bg1"/>
                </a:solidFill>
              </a:rPr>
              <a:t>st</a:t>
            </a:r>
            <a:r>
              <a:rPr lang="en-GB" sz="2600" u="sng" dirty="0">
                <a:solidFill>
                  <a:schemeClr val="bg1"/>
                </a:solidFill>
                <a:highlight>
                  <a:srgbClr val="C0C0C0"/>
                </a:highlight>
              </a:rPr>
              <a:t>ay</a:t>
            </a:r>
            <a:endParaRPr lang="en-GB" sz="2600" dirty="0">
              <a:solidFill>
                <a:schemeClr val="bg1"/>
              </a:solidFill>
              <a:highlight>
                <a:srgbClr val="C0C0C0"/>
              </a:highlight>
            </a:endParaRPr>
          </a:p>
          <a:p>
            <a:r>
              <a:rPr lang="en-GB" sz="2600" dirty="0">
                <a:solidFill>
                  <a:schemeClr val="bg1"/>
                </a:solidFill>
              </a:rPr>
              <a:t>h</a:t>
            </a:r>
            <a:r>
              <a:rPr lang="en-GB" sz="2600" u="sng" dirty="0">
                <a:solidFill>
                  <a:schemeClr val="bg1"/>
                </a:solidFill>
                <a:highlight>
                  <a:srgbClr val="C0C0C0"/>
                </a:highlight>
              </a:rPr>
              <a:t>ai</a:t>
            </a:r>
            <a:r>
              <a:rPr lang="en-GB" sz="2600" dirty="0">
                <a:solidFill>
                  <a:schemeClr val="bg1"/>
                </a:solidFill>
              </a:rPr>
              <a:t>r</a:t>
            </a:r>
          </a:p>
          <a:p>
            <a:r>
              <a:rPr lang="en-GB" sz="2600" dirty="0">
                <a:solidFill>
                  <a:schemeClr val="bg1"/>
                </a:solidFill>
              </a:rPr>
              <a:t>s</a:t>
            </a:r>
            <a:r>
              <a:rPr lang="en-GB" sz="2600" u="sng" dirty="0">
                <a:solidFill>
                  <a:schemeClr val="bg1"/>
                </a:solidFill>
                <a:highlight>
                  <a:srgbClr val="C0C0C0"/>
                </a:highlight>
              </a:rPr>
              <a:t>a</a:t>
            </a:r>
            <a:r>
              <a:rPr lang="en-GB" sz="2600" dirty="0">
                <a:solidFill>
                  <a:schemeClr val="bg1"/>
                </a:solidFill>
              </a:rPr>
              <a:t>m</a:t>
            </a:r>
            <a:r>
              <a:rPr lang="en-GB" sz="2600" u="sng" dirty="0">
                <a:solidFill>
                  <a:schemeClr val="bg1"/>
                </a:solidFill>
                <a:highlight>
                  <a:srgbClr val="C0C0C0"/>
                </a:highlight>
              </a:rPr>
              <a:t>e</a:t>
            </a:r>
          </a:p>
          <a:p>
            <a:r>
              <a:rPr lang="en-GB" sz="2600" dirty="0">
                <a:solidFill>
                  <a:schemeClr val="bg1"/>
                </a:solidFill>
              </a:rPr>
              <a:t>br</a:t>
            </a:r>
            <a:r>
              <a:rPr lang="en-GB" sz="2600" u="sng" dirty="0">
                <a:solidFill>
                  <a:schemeClr val="bg1"/>
                </a:solidFill>
                <a:highlight>
                  <a:srgbClr val="C0C0C0"/>
                </a:highlight>
              </a:rPr>
              <a:t>ea</a:t>
            </a:r>
            <a:r>
              <a:rPr lang="en-GB" sz="2600" u="sng" dirty="0">
                <a:solidFill>
                  <a:schemeClr val="bg1"/>
                </a:solidFill>
              </a:rPr>
              <a:t>k</a:t>
            </a:r>
            <a:endParaRPr lang="en-GB" sz="2600" dirty="0">
              <a:solidFill>
                <a:schemeClr val="bg1"/>
              </a:solidFill>
            </a:endParaRPr>
          </a:p>
        </p:txBody>
      </p:sp>
      <p:sp>
        <p:nvSpPr>
          <p:cNvPr id="9" name="TextBox 8">
            <a:extLst>
              <a:ext uri="{FF2B5EF4-FFF2-40B4-BE49-F238E27FC236}">
                <a16:creationId xmlns:a16="http://schemas.microsoft.com/office/drawing/2014/main" id="{C9F866AF-196F-4B25-88E9-C3E6A4FBD0C1}"/>
              </a:ext>
            </a:extLst>
          </p:cNvPr>
          <p:cNvSpPr txBox="1"/>
          <p:nvPr/>
        </p:nvSpPr>
        <p:spPr>
          <a:xfrm>
            <a:off x="5791200" y="5029200"/>
            <a:ext cx="1295400" cy="1692771"/>
          </a:xfrm>
          <a:prstGeom prst="rect">
            <a:avLst/>
          </a:prstGeom>
          <a:noFill/>
        </p:spPr>
        <p:txBody>
          <a:bodyPr wrap="square" rtlCol="0">
            <a:spAutoFit/>
          </a:bodyPr>
          <a:lstStyle/>
          <a:p>
            <a:r>
              <a:rPr lang="en-GB" sz="2600" dirty="0">
                <a:solidFill>
                  <a:schemeClr val="bg1"/>
                </a:solidFill>
              </a:rPr>
              <a:t>c</a:t>
            </a:r>
            <a:r>
              <a:rPr lang="en-GB" sz="2600" dirty="0">
                <a:solidFill>
                  <a:schemeClr val="bg1"/>
                </a:solidFill>
                <a:highlight>
                  <a:srgbClr val="FFFF00"/>
                </a:highlight>
              </a:rPr>
              <a:t>oa</a:t>
            </a:r>
            <a:r>
              <a:rPr lang="en-GB" sz="2600" dirty="0">
                <a:solidFill>
                  <a:schemeClr val="bg1"/>
                </a:solidFill>
              </a:rPr>
              <a:t>t</a:t>
            </a:r>
            <a:endParaRPr lang="en-GB" sz="2600" dirty="0">
              <a:solidFill>
                <a:schemeClr val="bg1"/>
              </a:solidFill>
              <a:highlight>
                <a:srgbClr val="C0C0C0"/>
              </a:highlight>
            </a:endParaRPr>
          </a:p>
          <a:p>
            <a:r>
              <a:rPr lang="en-GB" sz="2600" dirty="0">
                <a:solidFill>
                  <a:schemeClr val="bg1"/>
                </a:solidFill>
              </a:rPr>
              <a:t>sn</a:t>
            </a:r>
            <a:r>
              <a:rPr lang="en-GB" sz="2600" u="sng" dirty="0">
                <a:solidFill>
                  <a:schemeClr val="bg1"/>
                </a:solidFill>
                <a:highlight>
                  <a:srgbClr val="FFFF00"/>
                </a:highlight>
              </a:rPr>
              <a:t>ow</a:t>
            </a:r>
          </a:p>
          <a:p>
            <a:r>
              <a:rPr lang="en-GB" sz="2600" dirty="0">
                <a:solidFill>
                  <a:schemeClr val="bg1"/>
                </a:solidFill>
              </a:rPr>
              <a:t>h</a:t>
            </a:r>
            <a:r>
              <a:rPr lang="en-GB" sz="2600" u="sng" dirty="0">
                <a:solidFill>
                  <a:schemeClr val="bg1"/>
                </a:solidFill>
                <a:highlight>
                  <a:srgbClr val="FFFF00"/>
                </a:highlight>
              </a:rPr>
              <a:t>o</a:t>
            </a:r>
            <a:r>
              <a:rPr lang="en-GB" sz="2600" dirty="0">
                <a:solidFill>
                  <a:schemeClr val="bg1"/>
                </a:solidFill>
              </a:rPr>
              <a:t>m</a:t>
            </a:r>
            <a:r>
              <a:rPr lang="en-GB" sz="2600" u="sng" dirty="0">
                <a:solidFill>
                  <a:schemeClr val="bg1"/>
                </a:solidFill>
                <a:highlight>
                  <a:srgbClr val="FFFF00"/>
                </a:highlight>
              </a:rPr>
              <a:t>e</a:t>
            </a:r>
          </a:p>
          <a:p>
            <a:r>
              <a:rPr lang="en-GB" sz="2600" dirty="0">
                <a:solidFill>
                  <a:schemeClr val="bg1"/>
                </a:solidFill>
              </a:rPr>
              <a:t>g</a:t>
            </a:r>
            <a:r>
              <a:rPr lang="en-GB" sz="2600" u="sng" dirty="0">
                <a:solidFill>
                  <a:schemeClr val="bg1"/>
                </a:solidFill>
                <a:highlight>
                  <a:srgbClr val="FFFF00"/>
                </a:highlight>
              </a:rPr>
              <a:t>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5810A8F3-14AD-4B99-896C-B802383CCC1D}"/>
              </a:ext>
            </a:extLst>
          </p:cNvPr>
          <p:cNvSpPr>
            <a:spLocks noGrp="1" noChangeArrowheads="1"/>
          </p:cNvSpPr>
          <p:nvPr>
            <p:ph type="title"/>
          </p:nvPr>
        </p:nvSpPr>
        <p:spPr>
          <a:xfrm>
            <a:off x="-76200" y="-76200"/>
            <a:ext cx="8812214" cy="685800"/>
          </a:xfrm>
        </p:spPr>
        <p:txBody>
          <a:bodyPr>
            <a:noAutofit/>
          </a:bodyPr>
          <a:lstStyle/>
          <a:p>
            <a:pPr algn="l" eaLnBrk="1" hangingPunct="1"/>
            <a:r>
              <a:rPr lang="en-GB" altLang="en-US" sz="2800" dirty="0"/>
              <a:t>   Reading - Hints and Tips to support your child</a:t>
            </a:r>
          </a:p>
        </p:txBody>
      </p:sp>
      <p:sp>
        <p:nvSpPr>
          <p:cNvPr id="36867" name="Rectangle 3">
            <a:extLst>
              <a:ext uri="{FF2B5EF4-FFF2-40B4-BE49-F238E27FC236}">
                <a16:creationId xmlns:a16="http://schemas.microsoft.com/office/drawing/2014/main" id="{5FFA9A32-D757-4874-B8F6-CB7CA31A2D51}"/>
              </a:ext>
            </a:extLst>
          </p:cNvPr>
          <p:cNvSpPr>
            <a:spLocks noGrp="1" noChangeArrowheads="1"/>
          </p:cNvSpPr>
          <p:nvPr>
            <p:ph idx="1"/>
          </p:nvPr>
        </p:nvSpPr>
        <p:spPr>
          <a:xfrm>
            <a:off x="389591" y="762000"/>
            <a:ext cx="6849409" cy="5181600"/>
          </a:xfrm>
        </p:spPr>
        <p:txBody>
          <a:bodyPr>
            <a:noAutofit/>
          </a:bodyPr>
          <a:lstStyle/>
          <a:p>
            <a:pPr>
              <a:lnSpc>
                <a:spcPct val="250000"/>
              </a:lnSpc>
              <a:defRPr/>
            </a:pPr>
            <a:r>
              <a:rPr lang="en-GB" altLang="en-US" sz="2000" b="1" dirty="0"/>
              <a:t>Be encouraging and understanding. Help them find their own strategies</a:t>
            </a:r>
          </a:p>
          <a:p>
            <a:pPr eaLnBrk="1" hangingPunct="1">
              <a:lnSpc>
                <a:spcPct val="250000"/>
              </a:lnSpc>
              <a:defRPr/>
            </a:pPr>
            <a:r>
              <a:rPr lang="en-GB" altLang="en-US" sz="2000" b="1" dirty="0"/>
              <a:t>Talk about the book/ pictures before reading</a:t>
            </a:r>
          </a:p>
          <a:p>
            <a:pPr eaLnBrk="1" hangingPunct="1">
              <a:lnSpc>
                <a:spcPct val="250000"/>
              </a:lnSpc>
              <a:defRPr/>
            </a:pPr>
            <a:r>
              <a:rPr lang="en-GB" altLang="en-US" sz="2000" b="1" dirty="0"/>
              <a:t>Help them find books or text that they are motivated to read</a:t>
            </a:r>
          </a:p>
          <a:p>
            <a:pPr eaLnBrk="1" hangingPunct="1">
              <a:lnSpc>
                <a:spcPct val="250000"/>
              </a:lnSpc>
              <a:defRPr/>
            </a:pPr>
            <a:r>
              <a:rPr lang="en-US" sz="2000" b="1" dirty="0"/>
              <a:t>Read a bedtime story to your child</a:t>
            </a:r>
          </a:p>
        </p:txBody>
      </p:sp>
      <p:pic>
        <p:nvPicPr>
          <p:cNvPr id="6" name="Picture 5">
            <a:extLst>
              <a:ext uri="{FF2B5EF4-FFF2-40B4-BE49-F238E27FC236}">
                <a16:creationId xmlns:a16="http://schemas.microsoft.com/office/drawing/2014/main" id="{85FD7BD2-32EF-4B88-A64A-FA4CCBA0FAF5}"/>
              </a:ext>
            </a:extLst>
          </p:cNvPr>
          <p:cNvPicPr>
            <a:picLocks noChangeAspect="1"/>
          </p:cNvPicPr>
          <p:nvPr/>
        </p:nvPicPr>
        <p:blipFill>
          <a:blip r:embed="rId3"/>
          <a:stretch>
            <a:fillRect/>
          </a:stretch>
        </p:blipFill>
        <p:spPr>
          <a:xfrm rot="374757">
            <a:off x="7183665" y="1449119"/>
            <a:ext cx="1905719" cy="1107976"/>
          </a:xfrm>
          <a:prstGeom prst="rect">
            <a:avLst/>
          </a:prstGeom>
        </p:spPr>
      </p:pic>
      <p:pic>
        <p:nvPicPr>
          <p:cNvPr id="2" name="Picture 1">
            <a:extLst>
              <a:ext uri="{FF2B5EF4-FFF2-40B4-BE49-F238E27FC236}">
                <a16:creationId xmlns:a16="http://schemas.microsoft.com/office/drawing/2014/main" id="{35D9BD90-2EBD-4F87-8D12-465C60C083FA}"/>
              </a:ext>
            </a:extLst>
          </p:cNvPr>
          <p:cNvPicPr>
            <a:picLocks noChangeAspect="1"/>
          </p:cNvPicPr>
          <p:nvPr/>
        </p:nvPicPr>
        <p:blipFill>
          <a:blip r:embed="rId4"/>
          <a:stretch>
            <a:fillRect/>
          </a:stretch>
        </p:blipFill>
        <p:spPr>
          <a:xfrm>
            <a:off x="6605702" y="3733800"/>
            <a:ext cx="2453204" cy="2660014"/>
          </a:xfrm>
          <a:prstGeom prst="rect">
            <a:avLst/>
          </a:prstGeom>
        </p:spPr>
      </p:pic>
    </p:spTree>
    <p:extLst>
      <p:ext uri="{BB962C8B-B14F-4D97-AF65-F5344CB8AC3E}">
        <p14:creationId xmlns:p14="http://schemas.microsoft.com/office/powerpoint/2010/main" val="4137522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5810A8F3-14AD-4B99-896C-B802383CCC1D}"/>
              </a:ext>
            </a:extLst>
          </p:cNvPr>
          <p:cNvSpPr>
            <a:spLocks noGrp="1" noChangeArrowheads="1"/>
          </p:cNvSpPr>
          <p:nvPr>
            <p:ph type="title"/>
          </p:nvPr>
        </p:nvSpPr>
        <p:spPr>
          <a:xfrm>
            <a:off x="-76200" y="-76200"/>
            <a:ext cx="8812214" cy="685800"/>
          </a:xfrm>
        </p:spPr>
        <p:txBody>
          <a:bodyPr>
            <a:noAutofit/>
          </a:bodyPr>
          <a:lstStyle/>
          <a:p>
            <a:pPr algn="l" eaLnBrk="1" hangingPunct="1"/>
            <a:r>
              <a:rPr lang="en-GB" altLang="en-US" sz="2800" dirty="0"/>
              <a:t>   Reading – Resources and websites</a:t>
            </a:r>
          </a:p>
        </p:txBody>
      </p:sp>
      <p:sp>
        <p:nvSpPr>
          <p:cNvPr id="36867" name="Rectangle 3">
            <a:extLst>
              <a:ext uri="{FF2B5EF4-FFF2-40B4-BE49-F238E27FC236}">
                <a16:creationId xmlns:a16="http://schemas.microsoft.com/office/drawing/2014/main" id="{5FFA9A32-D757-4874-B8F6-CB7CA31A2D51}"/>
              </a:ext>
            </a:extLst>
          </p:cNvPr>
          <p:cNvSpPr>
            <a:spLocks noGrp="1" noChangeArrowheads="1"/>
          </p:cNvSpPr>
          <p:nvPr>
            <p:ph idx="1"/>
          </p:nvPr>
        </p:nvSpPr>
        <p:spPr>
          <a:xfrm>
            <a:off x="-260856" y="838200"/>
            <a:ext cx="8996870" cy="5715000"/>
          </a:xfrm>
        </p:spPr>
        <p:txBody>
          <a:bodyPr>
            <a:noAutofit/>
          </a:bodyPr>
          <a:lstStyle/>
          <a:p>
            <a:pPr lvl="4" eaLnBrk="1" hangingPunct="1">
              <a:lnSpc>
                <a:spcPct val="120000"/>
              </a:lnSpc>
              <a:buFont typeface="Arial" panose="020B0604020202020204" pitchFamily="34" charset="0"/>
              <a:buChar char="•"/>
              <a:defRPr/>
            </a:pPr>
            <a:r>
              <a:rPr lang="en-GB" sz="2000" b="1" dirty="0"/>
              <a:t>Call </a:t>
            </a:r>
            <a:r>
              <a:rPr lang="en-GB" sz="2000" b="1" dirty="0" err="1"/>
              <a:t>Scoltand</a:t>
            </a:r>
            <a:r>
              <a:rPr lang="en-GB" sz="2000" b="1" dirty="0"/>
              <a:t>: Books for All - </a:t>
            </a:r>
            <a:r>
              <a:rPr lang="en-GB" sz="2000" b="1" dirty="0" err="1">
                <a:solidFill>
                  <a:srgbClr val="D4ECBA"/>
                </a:solidFill>
                <a:hlinkClick r:id="rId3">
                  <a:extLst>
                    <a:ext uri="{A12FA001-AC4F-418D-AE19-62706E023703}">
                      <ahyp:hlinkClr xmlns:ahyp="http://schemas.microsoft.com/office/drawing/2018/hyperlinkcolor" val="tx"/>
                    </a:ext>
                  </a:extLst>
                </a:hlinkClick>
              </a:rPr>
              <a:t>booksforall</a:t>
            </a:r>
            <a:endParaRPr lang="en-GB" sz="2000" b="1" dirty="0">
              <a:solidFill>
                <a:srgbClr val="D4ECBA"/>
              </a:solidFill>
            </a:endParaRPr>
          </a:p>
          <a:p>
            <a:pPr lvl="4" eaLnBrk="1" hangingPunct="1">
              <a:lnSpc>
                <a:spcPct val="120000"/>
              </a:lnSpc>
              <a:buFont typeface="Arial" panose="020B0604020202020204" pitchFamily="34" charset="0"/>
              <a:buChar char="•"/>
              <a:defRPr/>
            </a:pPr>
            <a:r>
              <a:rPr lang="en-GB" altLang="en-US" sz="2000" b="1" dirty="0"/>
              <a:t>EPIC!  </a:t>
            </a:r>
          </a:p>
          <a:p>
            <a:pPr lvl="4" eaLnBrk="1" hangingPunct="1">
              <a:lnSpc>
                <a:spcPct val="120000"/>
              </a:lnSpc>
              <a:buFont typeface="Arial" panose="020B0604020202020204" pitchFamily="34" charset="0"/>
              <a:buChar char="•"/>
              <a:defRPr/>
            </a:pPr>
            <a:r>
              <a:rPr lang="en-GB" altLang="en-US" sz="2000" b="1" dirty="0"/>
              <a:t>DEKKO Comics</a:t>
            </a:r>
          </a:p>
          <a:p>
            <a:pPr lvl="4" eaLnBrk="1" hangingPunct="1">
              <a:lnSpc>
                <a:spcPct val="120000"/>
              </a:lnSpc>
              <a:buFont typeface="Arial" panose="020B0604020202020204" pitchFamily="34" charset="0"/>
              <a:buChar char="•"/>
              <a:defRPr/>
            </a:pPr>
            <a:r>
              <a:rPr lang="en-GB" altLang="en-US" sz="2000" b="1" dirty="0"/>
              <a:t>Oxford Owl website </a:t>
            </a:r>
            <a:r>
              <a:rPr lang="en-GB" altLang="en-US" sz="2000" b="1" dirty="0">
                <a:solidFill>
                  <a:srgbClr val="D4ECBA"/>
                </a:solidFill>
                <a:hlinkClick r:id="rId4">
                  <a:extLst>
                    <a:ext uri="{A12FA001-AC4F-418D-AE19-62706E023703}">
                      <ahyp:hlinkClr xmlns:ahyp="http://schemas.microsoft.com/office/drawing/2018/hyperlinkcolor" val="tx"/>
                    </a:ext>
                  </a:extLst>
                </a:hlinkClick>
              </a:rPr>
              <a:t>Oxford Owl </a:t>
            </a:r>
            <a:r>
              <a:rPr lang="en-GB" altLang="en-US" sz="2000" b="1" dirty="0" err="1">
                <a:solidFill>
                  <a:srgbClr val="D4ECBA"/>
                </a:solidFill>
                <a:hlinkClick r:id="rId4">
                  <a:extLst>
                    <a:ext uri="{A12FA001-AC4F-418D-AE19-62706E023703}">
                      <ahyp:hlinkClr xmlns:ahyp="http://schemas.microsoft.com/office/drawing/2018/hyperlinkcolor" val="tx"/>
                    </a:ext>
                  </a:extLst>
                </a:hlinkClick>
              </a:rPr>
              <a:t>ebook</a:t>
            </a:r>
            <a:endParaRPr lang="en-GB" altLang="en-US" sz="2000" b="1" dirty="0">
              <a:solidFill>
                <a:srgbClr val="D4ECBA"/>
              </a:solidFill>
            </a:endParaRPr>
          </a:p>
          <a:p>
            <a:pPr lvl="4" eaLnBrk="1" hangingPunct="1">
              <a:lnSpc>
                <a:spcPct val="120000"/>
              </a:lnSpc>
              <a:buFont typeface="Arial" panose="020B0604020202020204" pitchFamily="34" charset="0"/>
              <a:buChar char="•"/>
              <a:defRPr/>
            </a:pPr>
            <a:r>
              <a:rPr lang="en-GB" altLang="en-US" sz="2000" b="1" dirty="0"/>
              <a:t>Chapter books with combination of  pictures and text</a:t>
            </a:r>
          </a:p>
          <a:p>
            <a:pPr lvl="4" eaLnBrk="1" hangingPunct="1">
              <a:lnSpc>
                <a:spcPct val="120000"/>
              </a:lnSpc>
              <a:buFont typeface="Arial" panose="020B0604020202020204" pitchFamily="34" charset="0"/>
              <a:buChar char="•"/>
              <a:defRPr/>
            </a:pPr>
            <a:r>
              <a:rPr lang="en-GB" altLang="en-US" sz="2000" b="1" dirty="0">
                <a:ea typeface="+mn-ea"/>
              </a:rPr>
              <a:t>Barrington Stoke</a:t>
            </a:r>
          </a:p>
          <a:p>
            <a:pPr lvl="4" eaLnBrk="1" hangingPunct="1">
              <a:lnSpc>
                <a:spcPct val="120000"/>
              </a:lnSpc>
              <a:buFont typeface="Arial" panose="020B0604020202020204" pitchFamily="34" charset="0"/>
              <a:buChar char="•"/>
              <a:defRPr/>
            </a:pPr>
            <a:r>
              <a:rPr lang="en-GB" altLang="en-US" sz="2000" b="1" dirty="0">
                <a:ea typeface="+mn-ea"/>
              </a:rPr>
              <a:t>A</a:t>
            </a:r>
            <a:r>
              <a:rPr lang="en-US" altLang="en-US" sz="2000" b="1" dirty="0" err="1">
                <a:ea typeface="+mn-ea"/>
              </a:rPr>
              <a:t>udiobooks</a:t>
            </a:r>
            <a:r>
              <a:rPr lang="en-US" altLang="en-US" sz="2000" b="1" dirty="0"/>
              <a:t>:</a:t>
            </a:r>
          </a:p>
          <a:p>
            <a:pPr lvl="5">
              <a:lnSpc>
                <a:spcPct val="120000"/>
              </a:lnSpc>
              <a:buFont typeface="Arial" panose="020B0604020202020204" pitchFamily="34" charset="0"/>
              <a:buChar char="•"/>
              <a:defRPr/>
            </a:pPr>
            <a:r>
              <a:rPr lang="en-US" altLang="en-US" sz="2000" b="1" dirty="0">
                <a:solidFill>
                  <a:srgbClr val="D4ECBA"/>
                </a:solidFill>
                <a:ea typeface="+mn-ea"/>
              </a:rPr>
              <a:t>Library app - Libby</a:t>
            </a:r>
          </a:p>
          <a:p>
            <a:pPr lvl="5">
              <a:lnSpc>
                <a:spcPct val="120000"/>
              </a:lnSpc>
              <a:buFont typeface="Arial" panose="020B0604020202020204" pitchFamily="34" charset="0"/>
              <a:buChar char="•"/>
              <a:defRPr/>
            </a:pPr>
            <a:r>
              <a:rPr lang="en-US" altLang="en-US" sz="2000" b="1" dirty="0">
                <a:solidFill>
                  <a:srgbClr val="D4ECBA"/>
                </a:solidFill>
                <a:ea typeface="+mn-ea"/>
              </a:rPr>
              <a:t>Audible app</a:t>
            </a:r>
          </a:p>
          <a:p>
            <a:pPr lvl="5">
              <a:lnSpc>
                <a:spcPct val="120000"/>
              </a:lnSpc>
              <a:buFont typeface="Arial" panose="020B0604020202020204" pitchFamily="34" charset="0"/>
              <a:buChar char="•"/>
              <a:defRPr/>
            </a:pPr>
            <a:r>
              <a:rPr lang="en-US" altLang="en-US" sz="2000" b="1" dirty="0">
                <a:solidFill>
                  <a:srgbClr val="D4ECBA"/>
                </a:solidFill>
                <a:ea typeface="+mn-ea"/>
              </a:rPr>
              <a:t>Listeningbooks.com</a:t>
            </a:r>
          </a:p>
          <a:p>
            <a:pPr lvl="5">
              <a:lnSpc>
                <a:spcPct val="120000"/>
              </a:lnSpc>
              <a:buFont typeface="Arial" panose="020B0604020202020204" pitchFamily="34" charset="0"/>
              <a:buChar char="•"/>
              <a:defRPr/>
            </a:pPr>
            <a:r>
              <a:rPr lang="en-US" altLang="en-US" sz="2000" b="1" dirty="0">
                <a:solidFill>
                  <a:srgbClr val="D4ECBA"/>
                </a:solidFill>
                <a:ea typeface="+mn-ea"/>
              </a:rPr>
              <a:t>BBC Scotland – </a:t>
            </a:r>
            <a:r>
              <a:rPr lang="en-US" altLang="en-US" sz="2000" b="1" dirty="0">
                <a:solidFill>
                  <a:srgbClr val="D4ECBA"/>
                </a:solidFill>
                <a:ea typeface="+mn-ea"/>
                <a:hlinkClick r:id="rId5">
                  <a:extLst>
                    <a:ext uri="{A12FA001-AC4F-418D-AE19-62706E023703}">
                      <ahyp:hlinkClr xmlns:ahyp="http://schemas.microsoft.com/office/drawing/2018/hyperlinkcolor" val="tx"/>
                    </a:ext>
                  </a:extLst>
                </a:hlinkClick>
              </a:rPr>
              <a:t>Time for a Story</a:t>
            </a:r>
            <a:endParaRPr lang="en-GB" altLang="en-US" sz="2000" b="1" dirty="0">
              <a:solidFill>
                <a:srgbClr val="D4ECBA"/>
              </a:solidFill>
              <a:ea typeface="+mn-ea"/>
            </a:endParaRPr>
          </a:p>
        </p:txBody>
      </p:sp>
      <p:pic>
        <p:nvPicPr>
          <p:cNvPr id="4" name="Picture 1">
            <a:extLst>
              <a:ext uri="{FF2B5EF4-FFF2-40B4-BE49-F238E27FC236}">
                <a16:creationId xmlns:a16="http://schemas.microsoft.com/office/drawing/2014/main" id="{30ECAF4B-BC8E-44E5-A522-DF5AF8E6AB56}"/>
              </a:ext>
            </a:extLst>
          </p:cNvPr>
          <p:cNvPicPr>
            <a:picLocks noChangeAspect="1"/>
          </p:cNvPicPr>
          <p:nvPr/>
        </p:nvPicPr>
        <p:blipFill rotWithShape="1">
          <a:blip r:embed="rId6">
            <a:extLst>
              <a:ext uri="{28A0092B-C50C-407E-A947-70E740481C1C}">
                <a14:useLocalDpi xmlns:a14="http://schemas.microsoft.com/office/drawing/2010/main" val="0"/>
              </a:ext>
            </a:extLst>
          </a:blip>
          <a:srcRect l="20937" r="21663"/>
          <a:stretch/>
        </p:blipFill>
        <p:spPr bwMode="auto">
          <a:xfrm rot="21062650">
            <a:off x="297444" y="985372"/>
            <a:ext cx="1053794" cy="967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53069849-A432-457C-B8FC-B339E8F93066}"/>
              </a:ext>
            </a:extLst>
          </p:cNvPr>
          <p:cNvPicPr>
            <a:picLocks noChangeAspect="1"/>
          </p:cNvPicPr>
          <p:nvPr/>
        </p:nvPicPr>
        <p:blipFill rotWithShape="1">
          <a:blip r:embed="rId7"/>
          <a:srcRect l="35000" t="19889" r="38333" b="19889"/>
          <a:stretch/>
        </p:blipFill>
        <p:spPr>
          <a:xfrm>
            <a:off x="7620000" y="838200"/>
            <a:ext cx="959794" cy="121921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070FAED7-70D7-4CB1-8DC1-E9948162354E}"/>
              </a:ext>
            </a:extLst>
          </p:cNvPr>
          <p:cNvSpPr>
            <a:spLocks noGrp="1" noChangeArrowheads="1"/>
          </p:cNvSpPr>
          <p:nvPr>
            <p:ph type="title"/>
          </p:nvPr>
        </p:nvSpPr>
        <p:spPr>
          <a:xfrm>
            <a:off x="2668588" y="457200"/>
            <a:ext cx="5775325" cy="555625"/>
          </a:xfrm>
        </p:spPr>
        <p:txBody>
          <a:bodyPr>
            <a:normAutofit fontScale="90000"/>
          </a:bodyPr>
          <a:lstStyle/>
          <a:p>
            <a:pPr algn="l" eaLnBrk="1" hangingPunct="1"/>
            <a:r>
              <a:rPr kumimoji="0" lang="en-US" altLang="en-US" sz="4000" dirty="0"/>
              <a:t>Barrington Stoke</a:t>
            </a:r>
          </a:p>
        </p:txBody>
      </p:sp>
      <p:sp>
        <p:nvSpPr>
          <p:cNvPr id="47107" name="Rectangle 3">
            <a:extLst>
              <a:ext uri="{FF2B5EF4-FFF2-40B4-BE49-F238E27FC236}">
                <a16:creationId xmlns:a16="http://schemas.microsoft.com/office/drawing/2014/main" id="{E4200D96-E002-489A-B7B3-459E7BF4B4B8}"/>
              </a:ext>
            </a:extLst>
          </p:cNvPr>
          <p:cNvSpPr>
            <a:spLocks noChangeArrowheads="1"/>
          </p:cNvSpPr>
          <p:nvPr/>
        </p:nvSpPr>
        <p:spPr bwMode="auto">
          <a:xfrm>
            <a:off x="381000" y="2286000"/>
            <a:ext cx="8153400" cy="1016000"/>
          </a:xfrm>
          <a:prstGeom prst="rect">
            <a:avLst/>
          </a:prstGeom>
          <a:solidFill>
            <a:srgbClr val="FFFFE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rgbClr val="05004F"/>
                </a:solidFill>
                <a:latin typeface="Comic Sans MS" panose="030F0702030302020204" pitchFamily="66" charset="0"/>
                <a:ea typeface="MS PGothic" panose="020B0600070205080204" pitchFamily="34" charset="-128"/>
              </a:defRPr>
            </a:lvl1pPr>
            <a:lvl2pPr marL="742950" indent="-285750">
              <a:spcBef>
                <a:spcPct val="20000"/>
              </a:spcBef>
              <a:buChar char="–"/>
              <a:defRPr kumimoji="1" sz="2800">
                <a:solidFill>
                  <a:srgbClr val="05004F"/>
                </a:solidFill>
                <a:latin typeface="Comic Sans MS" panose="030F0702030302020204" pitchFamily="66" charset="0"/>
                <a:ea typeface="MS PGothic" panose="020B0600070205080204" pitchFamily="34" charset="-128"/>
              </a:defRPr>
            </a:lvl2pPr>
            <a:lvl3pPr marL="1143000" indent="-228600">
              <a:spcBef>
                <a:spcPct val="20000"/>
              </a:spcBef>
              <a:buChar char="•"/>
              <a:defRPr kumimoji="1" sz="2400">
                <a:solidFill>
                  <a:srgbClr val="05004F"/>
                </a:solidFill>
                <a:latin typeface="Comic Sans MS" panose="030F0702030302020204" pitchFamily="66" charset="0"/>
                <a:ea typeface="MS PGothic" panose="020B0600070205080204" pitchFamily="34" charset="-128"/>
              </a:defRPr>
            </a:lvl3pPr>
            <a:lvl4pPr marL="1600200" indent="-228600">
              <a:spcBef>
                <a:spcPct val="20000"/>
              </a:spcBef>
              <a:buChar char="–"/>
              <a:defRPr kumimoji="1" sz="2000">
                <a:solidFill>
                  <a:srgbClr val="05004F"/>
                </a:solidFill>
                <a:latin typeface="Comic Sans MS" panose="030F0702030302020204" pitchFamily="66" charset="0"/>
                <a:ea typeface="MS PGothic" panose="020B0600070205080204" pitchFamily="34" charset="-128"/>
              </a:defRPr>
            </a:lvl4pPr>
            <a:lvl5pPr marL="2057400" indent="-228600">
              <a:spcBef>
                <a:spcPct val="20000"/>
              </a:spcBef>
              <a:buChar char="»"/>
              <a:defRPr kumimoji="1" sz="2000">
                <a:solidFill>
                  <a:srgbClr val="05004F"/>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kumimoji="1" sz="2000">
                <a:solidFill>
                  <a:srgbClr val="05004F"/>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kumimoji="1" sz="2000">
                <a:solidFill>
                  <a:srgbClr val="05004F"/>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kumimoji="1" sz="2000">
                <a:solidFill>
                  <a:srgbClr val="05004F"/>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kumimoji="1" sz="2000">
                <a:solidFill>
                  <a:srgbClr val="05004F"/>
                </a:solidFill>
                <a:latin typeface="Comic Sans MS" panose="030F0702030302020204" pitchFamily="66" charset="0"/>
                <a:ea typeface="MS PGothic" panose="020B0600070205080204" pitchFamily="34" charset="-128"/>
              </a:defRPr>
            </a:lvl9pPr>
          </a:lstStyle>
          <a:p>
            <a:pPr>
              <a:spcBef>
                <a:spcPct val="0"/>
              </a:spcBef>
              <a:buFontTx/>
              <a:buNone/>
            </a:pPr>
            <a:r>
              <a:rPr kumimoji="0" lang="en-US" altLang="en-US" sz="2000" b="0" dirty="0">
                <a:solidFill>
                  <a:srgbClr val="000000"/>
                </a:solidFill>
              </a:rPr>
              <a:t>Printed on high-quality cream or off-white paper - more restful on the eye</a:t>
            </a:r>
          </a:p>
          <a:p>
            <a:pPr>
              <a:spcBef>
                <a:spcPct val="0"/>
              </a:spcBef>
              <a:buFontTx/>
              <a:buNone/>
            </a:pPr>
            <a:r>
              <a:rPr kumimoji="0" lang="en-US" altLang="en-US" sz="2000" b="0" dirty="0">
                <a:solidFill>
                  <a:srgbClr val="000000"/>
                </a:solidFill>
              </a:rPr>
              <a:t>Specially modified font to encourage a smooth read</a:t>
            </a:r>
          </a:p>
        </p:txBody>
      </p:sp>
      <p:sp>
        <p:nvSpPr>
          <p:cNvPr id="47108" name="Rectangle 4">
            <a:extLst>
              <a:ext uri="{FF2B5EF4-FFF2-40B4-BE49-F238E27FC236}">
                <a16:creationId xmlns:a16="http://schemas.microsoft.com/office/drawing/2014/main" id="{CADF4161-DCA4-421B-906E-8DE06A51D3C8}"/>
              </a:ext>
            </a:extLst>
          </p:cNvPr>
          <p:cNvSpPr>
            <a:spLocks noChangeArrowheads="1"/>
          </p:cNvSpPr>
          <p:nvPr/>
        </p:nvSpPr>
        <p:spPr bwMode="auto">
          <a:xfrm>
            <a:off x="3921125" y="55499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rgbClr val="05004F"/>
                </a:solidFill>
                <a:latin typeface="Comic Sans MS" panose="030F0702030302020204" pitchFamily="66" charset="0"/>
                <a:ea typeface="MS PGothic" panose="020B0600070205080204" pitchFamily="34" charset="-128"/>
              </a:defRPr>
            </a:lvl1pPr>
            <a:lvl2pPr marL="742950" indent="-285750">
              <a:spcBef>
                <a:spcPct val="20000"/>
              </a:spcBef>
              <a:buChar char="–"/>
              <a:defRPr kumimoji="1" sz="2800">
                <a:solidFill>
                  <a:srgbClr val="05004F"/>
                </a:solidFill>
                <a:latin typeface="Comic Sans MS" panose="030F0702030302020204" pitchFamily="66" charset="0"/>
                <a:ea typeface="MS PGothic" panose="020B0600070205080204" pitchFamily="34" charset="-128"/>
              </a:defRPr>
            </a:lvl2pPr>
            <a:lvl3pPr marL="1143000" indent="-228600">
              <a:spcBef>
                <a:spcPct val="20000"/>
              </a:spcBef>
              <a:buChar char="•"/>
              <a:defRPr kumimoji="1" sz="2400">
                <a:solidFill>
                  <a:srgbClr val="05004F"/>
                </a:solidFill>
                <a:latin typeface="Comic Sans MS" panose="030F0702030302020204" pitchFamily="66" charset="0"/>
                <a:ea typeface="MS PGothic" panose="020B0600070205080204" pitchFamily="34" charset="-128"/>
              </a:defRPr>
            </a:lvl3pPr>
            <a:lvl4pPr marL="1600200" indent="-228600">
              <a:spcBef>
                <a:spcPct val="20000"/>
              </a:spcBef>
              <a:buChar char="–"/>
              <a:defRPr kumimoji="1" sz="2000">
                <a:solidFill>
                  <a:srgbClr val="05004F"/>
                </a:solidFill>
                <a:latin typeface="Comic Sans MS" panose="030F0702030302020204" pitchFamily="66" charset="0"/>
                <a:ea typeface="MS PGothic" panose="020B0600070205080204" pitchFamily="34" charset="-128"/>
              </a:defRPr>
            </a:lvl4pPr>
            <a:lvl5pPr marL="2057400" indent="-228600">
              <a:spcBef>
                <a:spcPct val="20000"/>
              </a:spcBef>
              <a:buChar char="»"/>
              <a:defRPr kumimoji="1" sz="2000">
                <a:solidFill>
                  <a:srgbClr val="05004F"/>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kumimoji="1" sz="2000">
                <a:solidFill>
                  <a:srgbClr val="05004F"/>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kumimoji="1" sz="2000">
                <a:solidFill>
                  <a:srgbClr val="05004F"/>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kumimoji="1" sz="2000">
                <a:solidFill>
                  <a:srgbClr val="05004F"/>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kumimoji="1" sz="2000">
                <a:solidFill>
                  <a:srgbClr val="05004F"/>
                </a:solidFill>
                <a:latin typeface="Comic Sans MS" panose="030F0702030302020204" pitchFamily="66" charset="0"/>
                <a:ea typeface="MS PGothic" panose="020B0600070205080204" pitchFamily="34" charset="-128"/>
              </a:defRPr>
            </a:lvl9pPr>
          </a:lstStyle>
          <a:p>
            <a:pPr>
              <a:spcBef>
                <a:spcPct val="0"/>
              </a:spcBef>
              <a:buFontTx/>
              <a:buNone/>
            </a:pPr>
            <a:endParaRPr kumimoji="0" lang="en-GB" altLang="en-US" sz="2400" b="0">
              <a:solidFill>
                <a:schemeClr val="tx1"/>
              </a:solidFill>
              <a:latin typeface="Times" panose="02020603050405020304" pitchFamily="18" charset="0"/>
            </a:endParaRPr>
          </a:p>
        </p:txBody>
      </p:sp>
      <p:pic>
        <p:nvPicPr>
          <p:cNvPr id="47110" name="Picture 6">
            <a:extLst>
              <a:ext uri="{FF2B5EF4-FFF2-40B4-BE49-F238E27FC236}">
                <a16:creationId xmlns:a16="http://schemas.microsoft.com/office/drawing/2014/main" id="{D3B8ED8D-79AE-45CB-BF06-86C686A91A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1055688"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7111" name="Rectangle 7">
            <a:extLst>
              <a:ext uri="{FF2B5EF4-FFF2-40B4-BE49-F238E27FC236}">
                <a16:creationId xmlns:a16="http://schemas.microsoft.com/office/drawing/2014/main" id="{125069C7-E57D-46CE-9355-616D10796B1F}"/>
              </a:ext>
            </a:extLst>
          </p:cNvPr>
          <p:cNvSpPr>
            <a:spLocks noChangeArrowheads="1"/>
          </p:cNvSpPr>
          <p:nvPr/>
        </p:nvSpPr>
        <p:spPr bwMode="auto">
          <a:xfrm>
            <a:off x="1676400" y="1066800"/>
            <a:ext cx="6400800" cy="1016000"/>
          </a:xfrm>
          <a:prstGeom prst="rect">
            <a:avLst/>
          </a:prstGeom>
          <a:solidFill>
            <a:srgbClr val="FFFFE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rgbClr val="05004F"/>
                </a:solidFill>
                <a:latin typeface="Comic Sans MS" panose="030F0702030302020204" pitchFamily="66" charset="0"/>
                <a:ea typeface="MS PGothic" panose="020B0600070205080204" pitchFamily="34" charset="-128"/>
              </a:defRPr>
            </a:lvl1pPr>
            <a:lvl2pPr marL="742950" indent="-285750">
              <a:spcBef>
                <a:spcPct val="20000"/>
              </a:spcBef>
              <a:buChar char="–"/>
              <a:defRPr kumimoji="1" sz="2800">
                <a:solidFill>
                  <a:srgbClr val="05004F"/>
                </a:solidFill>
                <a:latin typeface="Comic Sans MS" panose="030F0702030302020204" pitchFamily="66" charset="0"/>
                <a:ea typeface="MS PGothic" panose="020B0600070205080204" pitchFamily="34" charset="-128"/>
              </a:defRPr>
            </a:lvl2pPr>
            <a:lvl3pPr marL="1143000" indent="-228600">
              <a:spcBef>
                <a:spcPct val="20000"/>
              </a:spcBef>
              <a:buChar char="•"/>
              <a:defRPr kumimoji="1" sz="2400">
                <a:solidFill>
                  <a:srgbClr val="05004F"/>
                </a:solidFill>
                <a:latin typeface="Comic Sans MS" panose="030F0702030302020204" pitchFamily="66" charset="0"/>
                <a:ea typeface="MS PGothic" panose="020B0600070205080204" pitchFamily="34" charset="-128"/>
              </a:defRPr>
            </a:lvl3pPr>
            <a:lvl4pPr marL="1600200" indent="-228600">
              <a:spcBef>
                <a:spcPct val="20000"/>
              </a:spcBef>
              <a:buChar char="–"/>
              <a:defRPr kumimoji="1" sz="2000">
                <a:solidFill>
                  <a:srgbClr val="05004F"/>
                </a:solidFill>
                <a:latin typeface="Comic Sans MS" panose="030F0702030302020204" pitchFamily="66" charset="0"/>
                <a:ea typeface="MS PGothic" panose="020B0600070205080204" pitchFamily="34" charset="-128"/>
              </a:defRPr>
            </a:lvl4pPr>
            <a:lvl5pPr marL="2057400" indent="-228600">
              <a:spcBef>
                <a:spcPct val="20000"/>
              </a:spcBef>
              <a:buChar char="»"/>
              <a:defRPr kumimoji="1" sz="2000">
                <a:solidFill>
                  <a:srgbClr val="05004F"/>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kumimoji="1" sz="2000">
                <a:solidFill>
                  <a:srgbClr val="05004F"/>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kumimoji="1" sz="2000">
                <a:solidFill>
                  <a:srgbClr val="05004F"/>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kumimoji="1" sz="2000">
                <a:solidFill>
                  <a:srgbClr val="05004F"/>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kumimoji="1" sz="2000">
                <a:solidFill>
                  <a:srgbClr val="05004F"/>
                </a:solidFill>
                <a:latin typeface="Comic Sans MS" panose="030F0702030302020204" pitchFamily="66" charset="0"/>
                <a:ea typeface="MS PGothic" panose="020B0600070205080204" pitchFamily="34" charset="-128"/>
              </a:defRPr>
            </a:lvl9pPr>
          </a:lstStyle>
          <a:p>
            <a:pPr>
              <a:spcBef>
                <a:spcPct val="0"/>
              </a:spcBef>
              <a:buFontTx/>
              <a:buNone/>
            </a:pPr>
            <a:r>
              <a:rPr kumimoji="0" lang="en-US" altLang="en-US" sz="2000" b="0" dirty="0">
                <a:solidFill>
                  <a:srgbClr val="000000"/>
                </a:solidFill>
              </a:rPr>
              <a:t>Non-</a:t>
            </a:r>
            <a:r>
              <a:rPr kumimoji="0" lang="en-US" altLang="en-US" sz="2000" b="0" dirty="0" err="1">
                <a:solidFill>
                  <a:srgbClr val="000000"/>
                </a:solidFill>
              </a:rPr>
              <a:t>patronising</a:t>
            </a:r>
            <a:r>
              <a:rPr kumimoji="0" lang="en-US" altLang="en-US" sz="2000" b="0" dirty="0">
                <a:solidFill>
                  <a:srgbClr val="000000"/>
                </a:solidFill>
              </a:rPr>
              <a:t>, high-interest, lower reading age books for struggling readers, </a:t>
            </a:r>
          </a:p>
          <a:p>
            <a:pPr>
              <a:spcBef>
                <a:spcPct val="0"/>
              </a:spcBef>
              <a:buFontTx/>
              <a:buNone/>
            </a:pPr>
            <a:r>
              <a:rPr kumimoji="0" lang="en-US" altLang="en-US" sz="2000" b="0" dirty="0">
                <a:solidFill>
                  <a:srgbClr val="000000"/>
                </a:solidFill>
              </a:rPr>
              <a:t>written by first-class authors.</a:t>
            </a:r>
            <a:endParaRPr kumimoji="0" lang="en-US" altLang="en-US" sz="2000" b="0" dirty="0">
              <a:solidFill>
                <a:schemeClr val="tx1"/>
              </a:solidFill>
              <a:latin typeface="Times" panose="02020603050405020304" pitchFamily="18" charset="0"/>
            </a:endParaRPr>
          </a:p>
        </p:txBody>
      </p:sp>
      <p:sp>
        <p:nvSpPr>
          <p:cNvPr id="47113" name="Rectangle 10">
            <a:extLst>
              <a:ext uri="{FF2B5EF4-FFF2-40B4-BE49-F238E27FC236}">
                <a16:creationId xmlns:a16="http://schemas.microsoft.com/office/drawing/2014/main" id="{BFFB8D85-C382-490E-AB73-18D16C172F67}"/>
              </a:ext>
            </a:extLst>
          </p:cNvPr>
          <p:cNvSpPr>
            <a:spLocks noChangeArrowheads="1"/>
          </p:cNvSpPr>
          <p:nvPr/>
        </p:nvSpPr>
        <p:spPr bwMode="auto">
          <a:xfrm>
            <a:off x="155114" y="6243935"/>
            <a:ext cx="898888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rgbClr val="05004F"/>
                </a:solidFill>
                <a:latin typeface="Comic Sans MS" panose="030F0702030302020204" pitchFamily="66" charset="0"/>
                <a:ea typeface="MS PGothic" panose="020B0600070205080204" pitchFamily="34" charset="-128"/>
              </a:defRPr>
            </a:lvl1pPr>
            <a:lvl2pPr marL="742950" indent="-285750">
              <a:spcBef>
                <a:spcPct val="20000"/>
              </a:spcBef>
              <a:buChar char="–"/>
              <a:defRPr kumimoji="1" sz="2800">
                <a:solidFill>
                  <a:srgbClr val="05004F"/>
                </a:solidFill>
                <a:latin typeface="Comic Sans MS" panose="030F0702030302020204" pitchFamily="66" charset="0"/>
                <a:ea typeface="MS PGothic" panose="020B0600070205080204" pitchFamily="34" charset="-128"/>
              </a:defRPr>
            </a:lvl2pPr>
            <a:lvl3pPr marL="1143000" indent="-228600">
              <a:spcBef>
                <a:spcPct val="20000"/>
              </a:spcBef>
              <a:buChar char="•"/>
              <a:defRPr kumimoji="1" sz="2400">
                <a:solidFill>
                  <a:srgbClr val="05004F"/>
                </a:solidFill>
                <a:latin typeface="Comic Sans MS" panose="030F0702030302020204" pitchFamily="66" charset="0"/>
                <a:ea typeface="MS PGothic" panose="020B0600070205080204" pitchFamily="34" charset="-128"/>
              </a:defRPr>
            </a:lvl3pPr>
            <a:lvl4pPr marL="1600200" indent="-228600">
              <a:spcBef>
                <a:spcPct val="20000"/>
              </a:spcBef>
              <a:buChar char="–"/>
              <a:defRPr kumimoji="1" sz="2000">
                <a:solidFill>
                  <a:srgbClr val="05004F"/>
                </a:solidFill>
                <a:latin typeface="Comic Sans MS" panose="030F0702030302020204" pitchFamily="66" charset="0"/>
                <a:ea typeface="MS PGothic" panose="020B0600070205080204" pitchFamily="34" charset="-128"/>
              </a:defRPr>
            </a:lvl4pPr>
            <a:lvl5pPr marL="2057400" indent="-228600">
              <a:spcBef>
                <a:spcPct val="20000"/>
              </a:spcBef>
              <a:buChar char="»"/>
              <a:defRPr kumimoji="1" sz="2000">
                <a:solidFill>
                  <a:srgbClr val="05004F"/>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kumimoji="1" sz="2000">
                <a:solidFill>
                  <a:srgbClr val="05004F"/>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kumimoji="1" sz="2000">
                <a:solidFill>
                  <a:srgbClr val="05004F"/>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kumimoji="1" sz="2000">
                <a:solidFill>
                  <a:srgbClr val="05004F"/>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kumimoji="1" sz="2000">
                <a:solidFill>
                  <a:srgbClr val="05004F"/>
                </a:solidFill>
                <a:latin typeface="Comic Sans MS" panose="030F0702030302020204" pitchFamily="66" charset="0"/>
                <a:ea typeface="MS PGothic" panose="020B0600070205080204" pitchFamily="34" charset="-128"/>
              </a:defRPr>
            </a:lvl9pPr>
          </a:lstStyle>
          <a:p>
            <a:pPr algn="ctr">
              <a:spcBef>
                <a:spcPct val="0"/>
              </a:spcBef>
              <a:buFontTx/>
              <a:buNone/>
            </a:pPr>
            <a:r>
              <a:rPr kumimoji="0" lang="en-US" altLang="en-US" sz="2400" b="0" dirty="0">
                <a:solidFill>
                  <a:srgbClr val="D4ECBA"/>
                </a:solidFill>
                <a:latin typeface="+mn-lt"/>
              </a:rPr>
              <a:t>https://collins.co.uk/collections/barrington-stoke</a:t>
            </a:r>
          </a:p>
        </p:txBody>
      </p:sp>
      <p:pic>
        <p:nvPicPr>
          <p:cNvPr id="47114" name="Picture 13" descr="Picture 3">
            <a:extLst>
              <a:ext uri="{FF2B5EF4-FFF2-40B4-BE49-F238E27FC236}">
                <a16:creationId xmlns:a16="http://schemas.microsoft.com/office/drawing/2014/main" id="{ED606FC5-48B2-4186-8C1E-AD22D5BCDC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84322">
            <a:off x="311944" y="3968635"/>
            <a:ext cx="224948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B280B9C9-BF36-420F-A759-507260920471}"/>
              </a:ext>
            </a:extLst>
          </p:cNvPr>
          <p:cNvPicPr>
            <a:picLocks noChangeAspect="1"/>
          </p:cNvPicPr>
          <p:nvPr/>
        </p:nvPicPr>
        <p:blipFill>
          <a:blip r:embed="rId5"/>
          <a:stretch>
            <a:fillRect/>
          </a:stretch>
        </p:blipFill>
        <p:spPr>
          <a:xfrm>
            <a:off x="2827743" y="3682769"/>
            <a:ext cx="6161144" cy="232433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9" name="TextBox 2">
            <a:extLst>
              <a:ext uri="{FF2B5EF4-FFF2-40B4-BE49-F238E27FC236}">
                <a16:creationId xmlns:a16="http://schemas.microsoft.com/office/drawing/2014/main" id="{4ACB03B1-DEBF-41DD-804B-914295DF0167}"/>
              </a:ext>
            </a:extLst>
          </p:cNvPr>
          <p:cNvSpPr txBox="1">
            <a:spLocks noChangeArrowheads="1"/>
          </p:cNvSpPr>
          <p:nvPr/>
        </p:nvSpPr>
        <p:spPr bwMode="auto">
          <a:xfrm>
            <a:off x="304800" y="304800"/>
            <a:ext cx="8610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Char char="–"/>
              <a:defRPr kumimoji="1"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kumimoji="1"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kumimoji="1"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kumimoji="1"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Helvetica" panose="020B0604020202020204" pitchFamily="34" charset="0"/>
                <a:ea typeface="ＭＳ Ｐゴシック" panose="020B0600070205080204" pitchFamily="34" charset="-128"/>
              </a:defRPr>
            </a:lvl9pPr>
          </a:lstStyle>
          <a:p>
            <a:pPr algn="ctr">
              <a:spcBef>
                <a:spcPct val="0"/>
              </a:spcBef>
              <a:buFontTx/>
              <a:buNone/>
              <a:defRPr/>
            </a:pPr>
            <a:r>
              <a:rPr kumimoji="0" lang="en-US" altLang="en-US" dirty="0">
                <a:latin typeface="+mj-lt"/>
              </a:rPr>
              <a:t>Is your child reading at a suitable level?</a:t>
            </a:r>
          </a:p>
          <a:p>
            <a:pPr algn="ctr">
              <a:spcBef>
                <a:spcPct val="0"/>
              </a:spcBef>
              <a:buFontTx/>
              <a:buNone/>
              <a:defRPr/>
            </a:pPr>
            <a:endParaRPr kumimoji="0" lang="en-US" altLang="en-US" dirty="0">
              <a:latin typeface="+mj-lt"/>
            </a:endParaRPr>
          </a:p>
          <a:p>
            <a:pPr algn="ctr">
              <a:spcBef>
                <a:spcPct val="0"/>
              </a:spcBef>
              <a:buFontTx/>
              <a:buNone/>
              <a:defRPr/>
            </a:pPr>
            <a:r>
              <a:rPr kumimoji="0" lang="en-US" altLang="en-US" dirty="0">
                <a:latin typeface="+mj-lt"/>
              </a:rPr>
              <a:t>Five finger test</a:t>
            </a:r>
            <a:endParaRPr kumimoji="0" lang="en-GB" altLang="en-US" dirty="0">
              <a:latin typeface="+mj-lt"/>
            </a:endParaRPr>
          </a:p>
        </p:txBody>
      </p:sp>
      <p:pic>
        <p:nvPicPr>
          <p:cNvPr id="1026" name="Picture 4" descr="Image result for hand clipart">
            <a:extLst>
              <a:ext uri="{FF2B5EF4-FFF2-40B4-BE49-F238E27FC236}">
                <a16:creationId xmlns:a16="http://schemas.microsoft.com/office/drawing/2014/main" id="{B8AA96B1-54F7-4D43-9EB5-4BCC72ADD4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200934"/>
            <a:ext cx="1905000" cy="1637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22E34B66-53C5-468E-BEC3-97DD1F44459A}"/>
              </a:ext>
            </a:extLst>
          </p:cNvPr>
          <p:cNvSpPr/>
          <p:nvPr/>
        </p:nvSpPr>
        <p:spPr>
          <a:xfrm>
            <a:off x="0" y="1981200"/>
            <a:ext cx="9601200" cy="4731103"/>
          </a:xfrm>
          <a:prstGeom prst="rect">
            <a:avLst/>
          </a:prstGeom>
        </p:spPr>
        <p:txBody>
          <a:bodyPr wrap="square">
            <a:spAutoFit/>
          </a:bodyPr>
          <a:lstStyle/>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pPr>
              <a:lnSpc>
                <a:spcPct val="150000"/>
              </a:lnSpc>
            </a:pPr>
            <a:r>
              <a:rPr lang="en-GB" altLang="en-US" sz="2400" dirty="0">
                <a:solidFill>
                  <a:srgbClr val="FF0000"/>
                </a:solidFill>
                <a:latin typeface="+mn-lt"/>
              </a:rPr>
              <a:t>1 finger:  </a:t>
            </a:r>
            <a:r>
              <a:rPr lang="en-GB" altLang="en-US" sz="2400" dirty="0">
                <a:latin typeface="+mn-lt"/>
              </a:rPr>
              <a:t>this book is ok</a:t>
            </a:r>
          </a:p>
          <a:p>
            <a:pPr>
              <a:lnSpc>
                <a:spcPct val="150000"/>
              </a:lnSpc>
            </a:pPr>
            <a:r>
              <a:rPr lang="en-GB" altLang="en-US" sz="2400" dirty="0">
                <a:solidFill>
                  <a:srgbClr val="FFFF00"/>
                </a:solidFill>
                <a:latin typeface="+mn-lt"/>
              </a:rPr>
              <a:t>2 fingers: </a:t>
            </a:r>
            <a:r>
              <a:rPr lang="en-GB" altLang="en-US" sz="2400" dirty="0">
                <a:latin typeface="+mn-lt"/>
              </a:rPr>
              <a:t>still good</a:t>
            </a:r>
          </a:p>
          <a:p>
            <a:pPr>
              <a:lnSpc>
                <a:spcPct val="150000"/>
              </a:lnSpc>
            </a:pPr>
            <a:r>
              <a:rPr lang="en-GB" altLang="en-US" sz="2400" b="1" dirty="0">
                <a:solidFill>
                  <a:srgbClr val="00B050"/>
                </a:solidFill>
                <a:latin typeface="+mn-lt"/>
              </a:rPr>
              <a:t>3 fingers: </a:t>
            </a:r>
            <a:r>
              <a:rPr lang="en-GB" altLang="en-US" sz="2100" dirty="0">
                <a:latin typeface="+mn-lt"/>
              </a:rPr>
              <a:t>could give it a try but it could be a bit hard to understand</a:t>
            </a:r>
          </a:p>
          <a:p>
            <a:pPr>
              <a:lnSpc>
                <a:spcPct val="150000"/>
              </a:lnSpc>
            </a:pPr>
            <a:r>
              <a:rPr lang="en-GB" altLang="en-US" sz="2400" dirty="0">
                <a:solidFill>
                  <a:srgbClr val="0070C0"/>
                </a:solidFill>
                <a:latin typeface="+mn-lt"/>
              </a:rPr>
              <a:t>4 fingers: </a:t>
            </a:r>
            <a:r>
              <a:rPr lang="en-GB" altLang="en-US" sz="2400" dirty="0">
                <a:latin typeface="+mn-lt"/>
              </a:rPr>
              <a:t>could be too difficult to read and understand</a:t>
            </a:r>
          </a:p>
          <a:p>
            <a:pPr>
              <a:lnSpc>
                <a:spcPct val="150000"/>
              </a:lnSpc>
            </a:pPr>
            <a:r>
              <a:rPr lang="en-GB" altLang="en-US" sz="2400" dirty="0">
                <a:solidFill>
                  <a:srgbClr val="7030A0"/>
                </a:solidFill>
                <a:latin typeface="+mn-lt"/>
              </a:rPr>
              <a:t>5 fingers: </a:t>
            </a:r>
            <a:r>
              <a:rPr lang="en-GB" altLang="en-US" sz="2400" dirty="0">
                <a:latin typeface="+mn-lt"/>
              </a:rPr>
              <a:t>should choose another book</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a:extLst>
              <a:ext uri="{FF2B5EF4-FFF2-40B4-BE49-F238E27FC236}">
                <a16:creationId xmlns:a16="http://schemas.microsoft.com/office/drawing/2014/main" id="{9D1E6A77-F33F-4D26-96B0-5B36603C4D3C}"/>
              </a:ext>
            </a:extLst>
          </p:cNvPr>
          <p:cNvSpPr>
            <a:spLocks noGrp="1" noChangeArrowheads="1"/>
          </p:cNvSpPr>
          <p:nvPr>
            <p:ph type="title"/>
          </p:nvPr>
        </p:nvSpPr>
        <p:spPr>
          <a:xfrm>
            <a:off x="-97631" y="344424"/>
            <a:ext cx="9339262" cy="533400"/>
          </a:xfrm>
        </p:spPr>
        <p:txBody>
          <a:bodyPr>
            <a:noAutofit/>
          </a:bodyPr>
          <a:lstStyle/>
          <a:p>
            <a:pPr algn="ctr"/>
            <a:r>
              <a:rPr lang="en-GB" altLang="en-US" sz="3600" b="1" dirty="0">
                <a:latin typeface="Century Gothic" panose="020B0502020202020204" pitchFamily="34" charset="0"/>
              </a:rPr>
              <a:t>Three Read Strategy </a:t>
            </a:r>
          </a:p>
        </p:txBody>
      </p:sp>
      <p:sp>
        <p:nvSpPr>
          <p:cNvPr id="136195" name="Content Placeholder 2">
            <a:extLst>
              <a:ext uri="{FF2B5EF4-FFF2-40B4-BE49-F238E27FC236}">
                <a16:creationId xmlns:a16="http://schemas.microsoft.com/office/drawing/2014/main" id="{58D38FAD-C0D9-41BB-B2F3-1BD2BCDE90C3}"/>
              </a:ext>
            </a:extLst>
          </p:cNvPr>
          <p:cNvSpPr>
            <a:spLocks noGrp="1" noChangeArrowheads="1"/>
          </p:cNvSpPr>
          <p:nvPr>
            <p:ph idx="1"/>
          </p:nvPr>
        </p:nvSpPr>
        <p:spPr>
          <a:xfrm>
            <a:off x="397576" y="877824"/>
            <a:ext cx="8348848" cy="5635752"/>
          </a:xfrm>
        </p:spPr>
        <p:txBody>
          <a:bodyPr>
            <a:normAutofit/>
          </a:bodyPr>
          <a:lstStyle/>
          <a:p>
            <a:r>
              <a:rPr lang="en-GB" altLang="en-US" sz="3200" b="1" dirty="0">
                <a:latin typeface="Century Gothic" panose="020B0502020202020204" pitchFamily="34" charset="0"/>
              </a:rPr>
              <a:t>Introduce story </a:t>
            </a:r>
            <a:r>
              <a:rPr lang="en-GB" altLang="en-US" sz="3200" dirty="0">
                <a:solidFill>
                  <a:srgbClr val="D4ECBA"/>
                </a:solidFill>
                <a:latin typeface="Century Gothic" panose="020B0502020202020204" pitchFamily="34" charset="0"/>
              </a:rPr>
              <a:t>	 </a:t>
            </a:r>
          </a:p>
          <a:p>
            <a:pPr marL="0" indent="0">
              <a:buNone/>
            </a:pPr>
            <a:r>
              <a:rPr lang="en-GB" altLang="en-US" sz="3200" dirty="0">
                <a:solidFill>
                  <a:srgbClr val="D4ECBA"/>
                </a:solidFill>
                <a:latin typeface="Century Gothic" panose="020B0502020202020204" pitchFamily="34" charset="0"/>
              </a:rPr>
              <a:t> </a:t>
            </a:r>
          </a:p>
          <a:p>
            <a:r>
              <a:rPr lang="en-GB" altLang="en-US" sz="3200" b="1" dirty="0">
                <a:latin typeface="Century Gothic" panose="020B0502020202020204" pitchFamily="34" charset="0"/>
              </a:rPr>
              <a:t>Read 1 </a:t>
            </a:r>
            <a:r>
              <a:rPr lang="en-GB" altLang="en-US" sz="3200" dirty="0">
                <a:solidFill>
                  <a:srgbClr val="D4ECBA"/>
                </a:solidFill>
                <a:latin typeface="Century Gothic" panose="020B0502020202020204" pitchFamily="34" charset="0"/>
              </a:rPr>
              <a:t>to decode independently</a:t>
            </a:r>
          </a:p>
          <a:p>
            <a:pPr marL="0" indent="0">
              <a:buNone/>
            </a:pPr>
            <a:endParaRPr lang="en-GB" altLang="en-US" sz="3200" dirty="0">
              <a:solidFill>
                <a:srgbClr val="D4ECBA"/>
              </a:solidFill>
              <a:latin typeface="Century Gothic" panose="020B0502020202020204" pitchFamily="34" charset="0"/>
            </a:endParaRPr>
          </a:p>
          <a:p>
            <a:r>
              <a:rPr lang="en-GB" altLang="en-US" sz="3200" b="1" dirty="0">
                <a:latin typeface="Century Gothic" panose="020B0502020202020204" pitchFamily="34" charset="0"/>
              </a:rPr>
              <a:t>Read 2 </a:t>
            </a:r>
            <a:r>
              <a:rPr lang="en-GB" altLang="en-US" sz="3200" dirty="0">
                <a:solidFill>
                  <a:srgbClr val="D4ECBA"/>
                </a:solidFill>
                <a:latin typeface="Century Gothic" panose="020B0502020202020204" pitchFamily="34" charset="0"/>
              </a:rPr>
              <a:t>to comprehend   </a:t>
            </a:r>
          </a:p>
          <a:p>
            <a:pPr marL="0" indent="0">
              <a:buNone/>
            </a:pPr>
            <a:endParaRPr lang="en-GB" altLang="en-US" sz="3200" dirty="0">
              <a:solidFill>
                <a:srgbClr val="D4ECBA"/>
              </a:solidFill>
              <a:latin typeface="Century Gothic" panose="020B0502020202020204" pitchFamily="34" charset="0"/>
            </a:endParaRPr>
          </a:p>
          <a:p>
            <a:r>
              <a:rPr lang="en-GB" altLang="en-US" sz="3200" b="1" dirty="0">
                <a:latin typeface="Century Gothic" panose="020B0502020202020204" pitchFamily="34" charset="0"/>
              </a:rPr>
              <a:t>Read 3 </a:t>
            </a:r>
            <a:r>
              <a:rPr lang="en-GB" altLang="en-US" sz="3200" dirty="0">
                <a:solidFill>
                  <a:srgbClr val="D4ECBA"/>
                </a:solidFill>
                <a:latin typeface="Century Gothic" panose="020B0502020202020204" pitchFamily="34" charset="0"/>
              </a:rPr>
              <a:t>for fluency &amp; expression </a:t>
            </a:r>
            <a:endParaRPr lang="en-GB" altLang="en-US" sz="2100" dirty="0">
              <a:solidFill>
                <a:srgbClr val="D4ECBA"/>
              </a:solidFill>
            </a:endParaRPr>
          </a:p>
        </p:txBody>
      </p:sp>
    </p:spTree>
    <p:extLst>
      <p:ext uri="{BB962C8B-B14F-4D97-AF65-F5344CB8AC3E}">
        <p14:creationId xmlns:p14="http://schemas.microsoft.com/office/powerpoint/2010/main" val="3432217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61321-0CE6-4214-AEA4-F1FDCBB440F0}"/>
              </a:ext>
            </a:extLst>
          </p:cNvPr>
          <p:cNvSpPr>
            <a:spLocks noGrp="1"/>
          </p:cNvSpPr>
          <p:nvPr>
            <p:ph type="title"/>
          </p:nvPr>
        </p:nvSpPr>
        <p:spPr>
          <a:xfrm>
            <a:off x="685800" y="457200"/>
            <a:ext cx="7772400" cy="1117825"/>
          </a:xfrm>
        </p:spPr>
        <p:txBody>
          <a:bodyPr>
            <a:normAutofit fontScale="90000"/>
          </a:bodyPr>
          <a:lstStyle/>
          <a:p>
            <a:pPr lvl="0">
              <a:lnSpc>
                <a:spcPct val="107000"/>
              </a:lnSpc>
              <a:spcAft>
                <a:spcPts val="0"/>
              </a:spcAft>
            </a:pPr>
            <a:r>
              <a:rPr lang="en-GB" altLang="en-US" sz="3200" dirty="0"/>
              <a:t>Spelling </a:t>
            </a:r>
            <a:br>
              <a:rPr lang="en-GB" altLang="en-US" sz="3200" dirty="0"/>
            </a:br>
            <a:r>
              <a:rPr lang="en-GB" altLang="en-US" sz="3200" dirty="0"/>
              <a:t>Hints and Tips to support your child</a:t>
            </a:r>
            <a:br>
              <a:rPr lang="en-US" sz="3600" dirty="0"/>
            </a:br>
            <a:endParaRPr lang="en-GB" dirty="0"/>
          </a:p>
        </p:txBody>
      </p:sp>
      <p:pic>
        <p:nvPicPr>
          <p:cNvPr id="6" name="Picture 4" descr="Picture 6">
            <a:extLst>
              <a:ext uri="{FF2B5EF4-FFF2-40B4-BE49-F238E27FC236}">
                <a16:creationId xmlns:a16="http://schemas.microsoft.com/office/drawing/2014/main" id="{4C56A4D4-CA11-4706-88ED-3210561C34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96681">
            <a:off x="4935878" y="5171789"/>
            <a:ext cx="3956964" cy="1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71866FD6-F165-4F6A-8A48-5B9E1435D995}"/>
              </a:ext>
            </a:extLst>
          </p:cNvPr>
          <p:cNvSpPr/>
          <p:nvPr/>
        </p:nvSpPr>
        <p:spPr>
          <a:xfrm>
            <a:off x="76200" y="762000"/>
            <a:ext cx="8839200" cy="4317592"/>
          </a:xfrm>
          <a:prstGeom prst="rect">
            <a:avLst/>
          </a:prstGeom>
        </p:spPr>
        <p:txBody>
          <a:bodyPr wrap="square">
            <a:spAutoFit/>
          </a:bodyPr>
          <a:lstStyle/>
          <a:p>
            <a:pPr marL="342900" lvl="0" indent="-342900">
              <a:lnSpc>
                <a:spcPct val="107000"/>
              </a:lnSpc>
              <a:spcAft>
                <a:spcPts val="0"/>
              </a:spcAft>
              <a:buFont typeface="Arial" panose="020B0604020202020204" pitchFamily="34" charset="0"/>
              <a:buChar char="•"/>
            </a:pPr>
            <a:endParaRPr lang="en-US" sz="2400" dirty="0"/>
          </a:p>
          <a:p>
            <a:pPr lvl="0">
              <a:lnSpc>
                <a:spcPct val="107000"/>
              </a:lnSpc>
              <a:spcAft>
                <a:spcPts val="0"/>
              </a:spcAft>
            </a:pPr>
            <a:r>
              <a:rPr lang="en-GB" sz="2400" dirty="0">
                <a:latin typeface="+mn-lt"/>
              </a:rPr>
              <a:t>Lea</a:t>
            </a:r>
            <a:r>
              <a:rPr lang="en-GB" sz="2400" b="0" dirty="0">
                <a:latin typeface="+mn-lt"/>
              </a:rPr>
              <a:t>rning spelling words:</a:t>
            </a:r>
          </a:p>
          <a:p>
            <a:pPr marL="1257300" lvl="2" indent="-342900">
              <a:lnSpc>
                <a:spcPct val="107000"/>
              </a:lnSpc>
              <a:spcAft>
                <a:spcPts val="0"/>
              </a:spcAft>
              <a:buFont typeface="Arial" panose="020B0604020202020204" pitchFamily="34" charset="0"/>
              <a:buChar char="•"/>
            </a:pPr>
            <a:r>
              <a:rPr lang="en-GB" sz="2400" b="0" dirty="0">
                <a:latin typeface="+mn-lt"/>
              </a:rPr>
              <a:t>Little and often is best</a:t>
            </a:r>
          </a:p>
          <a:p>
            <a:pPr marL="1257300" lvl="2" indent="-342900">
              <a:lnSpc>
                <a:spcPct val="107000"/>
              </a:lnSpc>
              <a:spcAft>
                <a:spcPts val="0"/>
              </a:spcAft>
              <a:buFont typeface="Arial" panose="020B0604020202020204" pitchFamily="34" charset="0"/>
              <a:buChar char="•"/>
            </a:pPr>
            <a:r>
              <a:rPr lang="en-GB" sz="2400" b="0" dirty="0">
                <a:latin typeface="+mn-lt"/>
              </a:rPr>
              <a:t>Use as many senses as possible: </a:t>
            </a:r>
          </a:p>
          <a:p>
            <a:pPr marL="1714500" lvl="3" indent="-342900">
              <a:lnSpc>
                <a:spcPct val="107000"/>
              </a:lnSpc>
              <a:buFont typeface="Arial" panose="020B0604020202020204" pitchFamily="34" charset="0"/>
              <a:buChar char="•"/>
            </a:pPr>
            <a:r>
              <a:rPr lang="en-GB" sz="2400" b="0" dirty="0">
                <a:latin typeface="+mn-lt"/>
              </a:rPr>
              <a:t>Look, Say (sound  out), Cover, Write, Check</a:t>
            </a:r>
            <a:endParaRPr lang="en-GB" sz="2400" dirty="0"/>
          </a:p>
          <a:p>
            <a:pPr marL="1257300" lvl="2" indent="-342900">
              <a:lnSpc>
                <a:spcPct val="107000"/>
              </a:lnSpc>
              <a:spcAft>
                <a:spcPts val="0"/>
              </a:spcAft>
              <a:buFont typeface="Arial" panose="020B0604020202020204" pitchFamily="34" charset="0"/>
              <a:buChar char="•"/>
            </a:pPr>
            <a:r>
              <a:rPr lang="en-GB" sz="2400" b="0" dirty="0">
                <a:latin typeface="+mn-lt"/>
              </a:rPr>
              <a:t>Try ICT games, colour, rap, singing</a:t>
            </a:r>
          </a:p>
          <a:p>
            <a:pPr marL="1257300" lvl="2" indent="-342900">
              <a:lnSpc>
                <a:spcPct val="107000"/>
              </a:lnSpc>
              <a:spcAft>
                <a:spcPts val="0"/>
              </a:spcAft>
              <a:buFont typeface="Arial" panose="020B0604020202020204" pitchFamily="34" charset="0"/>
              <a:buChar char="•"/>
            </a:pPr>
            <a:r>
              <a:rPr lang="en-GB" sz="2400" b="0" dirty="0">
                <a:latin typeface="+mn-lt"/>
              </a:rPr>
              <a:t>Simultaneous Oral Spelling – to learn common words</a:t>
            </a:r>
          </a:p>
          <a:p>
            <a:pPr marL="1257300" lvl="2" indent="-342900">
              <a:lnSpc>
                <a:spcPct val="107000"/>
              </a:lnSpc>
              <a:spcAft>
                <a:spcPts val="0"/>
              </a:spcAft>
              <a:buFont typeface="Arial" panose="020B0604020202020204" pitchFamily="34" charset="0"/>
              <a:buChar char="•"/>
            </a:pPr>
            <a:r>
              <a:rPr lang="en-GB" sz="2400" dirty="0"/>
              <a:t>Finger spelling</a:t>
            </a:r>
            <a:endParaRPr lang="en-GB" sz="2400" b="0" dirty="0">
              <a:latin typeface="+mn-lt"/>
            </a:endParaRPr>
          </a:p>
          <a:p>
            <a:pPr marL="1257300" lvl="2" indent="-342900">
              <a:lnSpc>
                <a:spcPct val="107000"/>
              </a:lnSpc>
              <a:spcAft>
                <a:spcPts val="0"/>
              </a:spcAft>
              <a:buFont typeface="Arial" panose="020B0604020202020204" pitchFamily="34" charset="0"/>
              <a:buChar char="•"/>
            </a:pPr>
            <a:r>
              <a:rPr lang="en-GB" sz="2400" b="0" dirty="0">
                <a:latin typeface="+mn-lt"/>
              </a:rPr>
              <a:t>The Edinburgh Speed Sound Chart/ Sound Ruler</a:t>
            </a:r>
          </a:p>
          <a:p>
            <a:pPr lvl="0">
              <a:lnSpc>
                <a:spcPct val="107000"/>
              </a:lnSpc>
              <a:spcAft>
                <a:spcPts val="0"/>
              </a:spcAft>
            </a:pPr>
            <a:endParaRPr lang="en-GB" dirty="0"/>
          </a:p>
        </p:txBody>
      </p:sp>
      <p:pic>
        <p:nvPicPr>
          <p:cNvPr id="9" name="Picture 8">
            <a:extLst>
              <a:ext uri="{FF2B5EF4-FFF2-40B4-BE49-F238E27FC236}">
                <a16:creationId xmlns:a16="http://schemas.microsoft.com/office/drawing/2014/main" id="{D53B34A0-C59B-4FF5-8810-6B7A2CD887D1}"/>
              </a:ext>
            </a:extLst>
          </p:cNvPr>
          <p:cNvPicPr>
            <a:picLocks noChangeAspect="1"/>
          </p:cNvPicPr>
          <p:nvPr/>
        </p:nvPicPr>
        <p:blipFill>
          <a:blip r:embed="rId4"/>
          <a:stretch>
            <a:fillRect/>
          </a:stretch>
        </p:blipFill>
        <p:spPr>
          <a:xfrm>
            <a:off x="76200" y="4791931"/>
            <a:ext cx="2829147" cy="2066069"/>
          </a:xfrm>
          <a:prstGeom prst="rect">
            <a:avLst/>
          </a:prstGeom>
        </p:spPr>
      </p:pic>
    </p:spTree>
    <p:extLst>
      <p:ext uri="{BB962C8B-B14F-4D97-AF65-F5344CB8AC3E}">
        <p14:creationId xmlns:p14="http://schemas.microsoft.com/office/powerpoint/2010/main" val="3436867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E6263B5-2A1D-38CC-6302-E70075E2176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9405BDA-8D77-6755-B621-C3DBEC4F48AF}"/>
              </a:ext>
            </a:extLst>
          </p:cNvPr>
          <p:cNvSpPr/>
          <p:nvPr/>
        </p:nvSpPr>
        <p:spPr>
          <a:xfrm>
            <a:off x="380999" y="1676400"/>
            <a:ext cx="2895601"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994" name="Content Placeholder 2">
            <a:extLst>
              <a:ext uri="{FF2B5EF4-FFF2-40B4-BE49-F238E27FC236}">
                <a16:creationId xmlns:a16="http://schemas.microsoft.com/office/drawing/2014/main" id="{E41058C4-9375-F376-874E-CF1EB4FFDE1A}"/>
              </a:ext>
            </a:extLst>
          </p:cNvPr>
          <p:cNvSpPr>
            <a:spLocks noGrp="1" noChangeArrowheads="1"/>
          </p:cNvSpPr>
          <p:nvPr>
            <p:ph idx="1"/>
          </p:nvPr>
        </p:nvSpPr>
        <p:spPr>
          <a:xfrm>
            <a:off x="152400" y="-76200"/>
            <a:ext cx="7772400" cy="1600200"/>
          </a:xfrm>
        </p:spPr>
        <p:txBody>
          <a:bodyPr>
            <a:normAutofit/>
          </a:bodyPr>
          <a:lstStyle/>
          <a:p>
            <a:pPr marL="0" indent="0">
              <a:buNone/>
            </a:pPr>
            <a:r>
              <a:rPr lang="en-GB" altLang="en-US" sz="3200" b="1" dirty="0"/>
              <a:t>Finger Spelling / Finger Writing</a:t>
            </a:r>
          </a:p>
        </p:txBody>
      </p:sp>
      <p:sp>
        <p:nvSpPr>
          <p:cNvPr id="2" name="Rectangle 1">
            <a:extLst>
              <a:ext uri="{FF2B5EF4-FFF2-40B4-BE49-F238E27FC236}">
                <a16:creationId xmlns:a16="http://schemas.microsoft.com/office/drawing/2014/main" id="{429DD141-FE36-56E3-4DDF-1F7F77D4F63A}"/>
              </a:ext>
            </a:extLst>
          </p:cNvPr>
          <p:cNvSpPr/>
          <p:nvPr/>
        </p:nvSpPr>
        <p:spPr>
          <a:xfrm>
            <a:off x="381000" y="3244334"/>
            <a:ext cx="4930946" cy="320087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030A0"/>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030A0"/>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030A0"/>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030A0"/>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030A0"/>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030A0"/>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030A0"/>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030A0"/>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030A0"/>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srgbClr val="7030A0"/>
              </a:solidFill>
              <a:effectLst/>
              <a:uLnTx/>
              <a:uFillTx/>
              <a:latin typeface="Century Gothic" panose="020B0502020202020204"/>
              <a:ea typeface="+mn-ea"/>
              <a:cs typeface="+mn-cs"/>
            </a:endParaRPr>
          </a:p>
        </p:txBody>
      </p:sp>
      <p:pic>
        <p:nvPicPr>
          <p:cNvPr id="1030" name="Picture 6">
            <a:extLst>
              <a:ext uri="{FF2B5EF4-FFF2-40B4-BE49-F238E27FC236}">
                <a16:creationId xmlns:a16="http://schemas.microsoft.com/office/drawing/2014/main" id="{DEFDA318-3080-9EB6-F305-B04C78B45D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877" b="-1"/>
          <a:stretch/>
        </p:blipFill>
        <p:spPr bwMode="auto">
          <a:xfrm>
            <a:off x="381000" y="1707998"/>
            <a:ext cx="2895601" cy="4235602"/>
          </a:xfrm>
          <a:prstGeom prst="rect">
            <a:avLst/>
          </a:prstGeom>
          <a:solidFill>
            <a:srgbClr val="FFFFFF"/>
          </a:solidFill>
        </p:spPr>
      </p:pic>
      <p:sp>
        <p:nvSpPr>
          <p:cNvPr id="5" name="Arrow: Curved Down 4">
            <a:extLst>
              <a:ext uri="{FF2B5EF4-FFF2-40B4-BE49-F238E27FC236}">
                <a16:creationId xmlns:a16="http://schemas.microsoft.com/office/drawing/2014/main" id="{A5630624-DB12-AD53-279D-293D49C63AA4}"/>
              </a:ext>
            </a:extLst>
          </p:cNvPr>
          <p:cNvSpPr/>
          <p:nvPr/>
        </p:nvSpPr>
        <p:spPr>
          <a:xfrm>
            <a:off x="838200" y="1239798"/>
            <a:ext cx="1828800" cy="671700"/>
          </a:xfrm>
          <a:prstGeom prst="curvedDown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TextBox 5">
            <a:extLst>
              <a:ext uri="{FF2B5EF4-FFF2-40B4-BE49-F238E27FC236}">
                <a16:creationId xmlns:a16="http://schemas.microsoft.com/office/drawing/2014/main" id="{7D82F980-B148-3787-A4F2-63AF9782DBB6}"/>
              </a:ext>
            </a:extLst>
          </p:cNvPr>
          <p:cNvSpPr txBox="1"/>
          <p:nvPr/>
        </p:nvSpPr>
        <p:spPr>
          <a:xfrm>
            <a:off x="838200" y="1905000"/>
            <a:ext cx="942352"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black"/>
                </a:solidFill>
                <a:effectLst/>
                <a:uLnTx/>
                <a:uFillTx/>
                <a:latin typeface="Century Gothic" panose="020B0502020202020204"/>
                <a:ea typeface="+mn-ea"/>
                <a:cs typeface="+mn-cs"/>
              </a:rPr>
              <a:t>sh</a:t>
            </a:r>
            <a:endParaRPr kumimoji="0" lang="en-GB" sz="2000" b="1"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7" name="TextBox 6">
            <a:extLst>
              <a:ext uri="{FF2B5EF4-FFF2-40B4-BE49-F238E27FC236}">
                <a16:creationId xmlns:a16="http://schemas.microsoft.com/office/drawing/2014/main" id="{828FC91C-0296-EE67-4014-6FD809D33B20}"/>
              </a:ext>
            </a:extLst>
          </p:cNvPr>
          <p:cNvSpPr txBox="1"/>
          <p:nvPr/>
        </p:nvSpPr>
        <p:spPr>
          <a:xfrm>
            <a:off x="1524000" y="1657290"/>
            <a:ext cx="76200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panose="020B0502020202020204"/>
                <a:ea typeface="+mn-ea"/>
                <a:cs typeface="+mn-cs"/>
              </a:rPr>
              <a:t> o</a:t>
            </a:r>
          </a:p>
        </p:txBody>
      </p:sp>
      <p:sp>
        <p:nvSpPr>
          <p:cNvPr id="8" name="TextBox 7">
            <a:extLst>
              <a:ext uri="{FF2B5EF4-FFF2-40B4-BE49-F238E27FC236}">
                <a16:creationId xmlns:a16="http://schemas.microsoft.com/office/drawing/2014/main" id="{2C949148-CF81-2113-ABD1-DC890E2618E0}"/>
              </a:ext>
            </a:extLst>
          </p:cNvPr>
          <p:cNvSpPr txBox="1"/>
          <p:nvPr/>
        </p:nvSpPr>
        <p:spPr>
          <a:xfrm>
            <a:off x="2209800" y="1828800"/>
            <a:ext cx="76200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panose="020B0502020202020204"/>
                <a:ea typeface="+mn-ea"/>
                <a:cs typeface="+mn-cs"/>
              </a:rPr>
              <a:t> p</a:t>
            </a:r>
          </a:p>
        </p:txBody>
      </p:sp>
      <p:pic>
        <p:nvPicPr>
          <p:cNvPr id="11" name="Picture 10">
            <a:extLst>
              <a:ext uri="{FF2B5EF4-FFF2-40B4-BE49-F238E27FC236}">
                <a16:creationId xmlns:a16="http://schemas.microsoft.com/office/drawing/2014/main" id="{ECE28965-366F-1BA4-C580-F9E274D0446F}"/>
              </a:ext>
            </a:extLst>
          </p:cNvPr>
          <p:cNvPicPr>
            <a:picLocks noChangeAspect="1"/>
          </p:cNvPicPr>
          <p:nvPr/>
        </p:nvPicPr>
        <p:blipFill>
          <a:blip r:embed="rId4"/>
          <a:stretch>
            <a:fillRect/>
          </a:stretch>
        </p:blipFill>
        <p:spPr>
          <a:xfrm flipH="1">
            <a:off x="5562599" y="1676400"/>
            <a:ext cx="2895601" cy="4237087"/>
          </a:xfrm>
          <a:prstGeom prst="rect">
            <a:avLst/>
          </a:prstGeom>
        </p:spPr>
      </p:pic>
      <p:sp>
        <p:nvSpPr>
          <p:cNvPr id="14" name="TextBox 13">
            <a:extLst>
              <a:ext uri="{FF2B5EF4-FFF2-40B4-BE49-F238E27FC236}">
                <a16:creationId xmlns:a16="http://schemas.microsoft.com/office/drawing/2014/main" id="{7F0E7F88-627C-2423-87B5-64ABF95F025F}"/>
              </a:ext>
            </a:extLst>
          </p:cNvPr>
          <p:cNvSpPr txBox="1"/>
          <p:nvPr/>
        </p:nvSpPr>
        <p:spPr>
          <a:xfrm>
            <a:off x="1295400" y="6019800"/>
            <a:ext cx="2438400" cy="707886"/>
          </a:xfrm>
          <a:prstGeom prst="rect">
            <a:avLst/>
          </a:prstGeom>
          <a:noFill/>
        </p:spPr>
        <p:txBody>
          <a:bodyPr wrap="square" rtlCol="0">
            <a:spAutoFit/>
          </a:bodyPr>
          <a:lstStyle/>
          <a:p>
            <a:r>
              <a:rPr lang="en-GB" sz="4000" dirty="0"/>
              <a:t>shop</a:t>
            </a:r>
          </a:p>
        </p:txBody>
      </p:sp>
      <p:cxnSp>
        <p:nvCxnSpPr>
          <p:cNvPr id="16" name="Straight Connector 15">
            <a:extLst>
              <a:ext uri="{FF2B5EF4-FFF2-40B4-BE49-F238E27FC236}">
                <a16:creationId xmlns:a16="http://schemas.microsoft.com/office/drawing/2014/main" id="{3A7A219F-56E1-5288-65ED-2E5341C02810}"/>
              </a:ext>
            </a:extLst>
          </p:cNvPr>
          <p:cNvCxnSpPr/>
          <p:nvPr/>
        </p:nvCxnSpPr>
        <p:spPr>
          <a:xfrm>
            <a:off x="1447800" y="6705600"/>
            <a:ext cx="381000" cy="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D3DD951F-C395-FFD9-8867-3E0401B9F16D}"/>
              </a:ext>
            </a:extLst>
          </p:cNvPr>
          <p:cNvSpPr/>
          <p:nvPr/>
        </p:nvSpPr>
        <p:spPr>
          <a:xfrm>
            <a:off x="1981200" y="6683515"/>
            <a:ext cx="152400" cy="98285"/>
          </a:xfrm>
          <a:prstGeom prst="ellips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Curved Down 19">
            <a:extLst>
              <a:ext uri="{FF2B5EF4-FFF2-40B4-BE49-F238E27FC236}">
                <a16:creationId xmlns:a16="http://schemas.microsoft.com/office/drawing/2014/main" id="{4734619E-A8AC-7D90-0108-4157FAABBA2A}"/>
              </a:ext>
            </a:extLst>
          </p:cNvPr>
          <p:cNvSpPr/>
          <p:nvPr/>
        </p:nvSpPr>
        <p:spPr>
          <a:xfrm>
            <a:off x="6248400" y="1392198"/>
            <a:ext cx="1828800" cy="671700"/>
          </a:xfrm>
          <a:prstGeom prst="curvedDown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22" name="Picture 21">
            <a:extLst>
              <a:ext uri="{FF2B5EF4-FFF2-40B4-BE49-F238E27FC236}">
                <a16:creationId xmlns:a16="http://schemas.microsoft.com/office/drawing/2014/main" id="{CCE3F6C4-FC79-F25A-AE9D-A60E6F9DB4A5}"/>
              </a:ext>
            </a:extLst>
          </p:cNvPr>
          <p:cNvPicPr>
            <a:picLocks noChangeAspect="1"/>
          </p:cNvPicPr>
          <p:nvPr/>
        </p:nvPicPr>
        <p:blipFill>
          <a:blip r:embed="rId5"/>
          <a:stretch>
            <a:fillRect/>
          </a:stretch>
        </p:blipFill>
        <p:spPr>
          <a:xfrm>
            <a:off x="2343897" y="6705600"/>
            <a:ext cx="170703" cy="121931"/>
          </a:xfrm>
          <a:prstGeom prst="rect">
            <a:avLst/>
          </a:prstGeom>
        </p:spPr>
      </p:pic>
    </p:spTree>
    <p:extLst>
      <p:ext uri="{BB962C8B-B14F-4D97-AF65-F5344CB8AC3E}">
        <p14:creationId xmlns:p14="http://schemas.microsoft.com/office/powerpoint/2010/main" val="2682197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865CA-89C9-4744-BC1A-474CE176CB0E}"/>
              </a:ext>
            </a:extLst>
          </p:cNvPr>
          <p:cNvSpPr>
            <a:spLocks noGrp="1"/>
          </p:cNvSpPr>
          <p:nvPr>
            <p:ph type="title"/>
          </p:nvPr>
        </p:nvSpPr>
        <p:spPr>
          <a:xfrm>
            <a:off x="762000" y="228600"/>
            <a:ext cx="7772400" cy="609600"/>
          </a:xfrm>
        </p:spPr>
        <p:txBody>
          <a:bodyPr>
            <a:normAutofit fontScale="90000"/>
          </a:bodyPr>
          <a:lstStyle/>
          <a:p>
            <a:r>
              <a:rPr lang="en-GB" dirty="0"/>
              <a:t>Simultaneous Oral Spelling (SOS)</a:t>
            </a:r>
          </a:p>
        </p:txBody>
      </p:sp>
      <p:sp>
        <p:nvSpPr>
          <p:cNvPr id="3" name="Content Placeholder 2">
            <a:extLst>
              <a:ext uri="{FF2B5EF4-FFF2-40B4-BE49-F238E27FC236}">
                <a16:creationId xmlns:a16="http://schemas.microsoft.com/office/drawing/2014/main" id="{7DBB522A-966B-4EB5-8B74-5F1265AD7DBC}"/>
              </a:ext>
            </a:extLst>
          </p:cNvPr>
          <p:cNvSpPr>
            <a:spLocks noGrp="1"/>
          </p:cNvSpPr>
          <p:nvPr>
            <p:ph idx="1"/>
          </p:nvPr>
        </p:nvSpPr>
        <p:spPr>
          <a:xfrm>
            <a:off x="190500" y="1981200"/>
            <a:ext cx="8763000" cy="4800600"/>
          </a:xfrm>
        </p:spPr>
        <p:txBody>
          <a:bodyPr>
            <a:noAutofit/>
          </a:bodyPr>
          <a:lstStyle/>
          <a:p>
            <a:pPr marL="0" lvl="0" indent="0">
              <a:buNone/>
            </a:pPr>
            <a:r>
              <a:rPr lang="en-GB" sz="2000" b="1" dirty="0"/>
              <a:t>Used to learn spelling of common words (tricky words)</a:t>
            </a:r>
          </a:p>
          <a:p>
            <a:pPr lvl="1">
              <a:buFont typeface="Arial" panose="020B0604020202020204" pitchFamily="34" charset="0"/>
              <a:buChar char="•"/>
            </a:pPr>
            <a:r>
              <a:rPr lang="en-GB" sz="2000" dirty="0"/>
              <a:t>Fry’s list</a:t>
            </a:r>
          </a:p>
          <a:p>
            <a:pPr lvl="1">
              <a:buFont typeface="Arial" panose="020B0604020202020204" pitchFamily="34" charset="0"/>
              <a:buChar char="•"/>
            </a:pPr>
            <a:r>
              <a:rPr lang="en-GB" sz="2000" dirty="0"/>
              <a:t>Words child uses a lot in writing</a:t>
            </a:r>
          </a:p>
          <a:p>
            <a:r>
              <a:rPr lang="en-GB" sz="2000" dirty="0"/>
              <a:t>Parent prints word, saying letter names</a:t>
            </a:r>
          </a:p>
          <a:p>
            <a:r>
              <a:rPr lang="en-GB" sz="2000" dirty="0">
                <a:solidFill>
                  <a:srgbClr val="D4ECBA"/>
                </a:solidFill>
              </a:rPr>
              <a:t>Parent says whole word</a:t>
            </a:r>
          </a:p>
          <a:p>
            <a:r>
              <a:rPr lang="en-GB" sz="2000" dirty="0"/>
              <a:t>Child repeats word</a:t>
            </a:r>
          </a:p>
          <a:p>
            <a:pPr lvl="0"/>
            <a:r>
              <a:rPr lang="en-GB" sz="2000" dirty="0">
                <a:solidFill>
                  <a:srgbClr val="D4ECBA"/>
                </a:solidFill>
              </a:rPr>
              <a:t>Look for tricky bit together -highlight</a:t>
            </a:r>
          </a:p>
          <a:p>
            <a:pPr lvl="0"/>
            <a:r>
              <a:rPr lang="en-GB" sz="2000" dirty="0">
                <a:solidFill>
                  <a:srgbClr val="FFFFFF"/>
                </a:solidFill>
              </a:rPr>
              <a:t>Child writes in joined script, saying letter names as writes</a:t>
            </a:r>
          </a:p>
          <a:p>
            <a:pPr lvl="0"/>
            <a:r>
              <a:rPr lang="en-GB" sz="2000" dirty="0">
                <a:solidFill>
                  <a:srgbClr val="D4ECBA"/>
                </a:solidFill>
              </a:rPr>
              <a:t>Child repeats word</a:t>
            </a:r>
          </a:p>
          <a:p>
            <a:pPr lvl="0"/>
            <a:r>
              <a:rPr lang="en-GB" sz="2000" dirty="0"/>
              <a:t>Child does this 3 times </a:t>
            </a:r>
          </a:p>
          <a:p>
            <a:pPr lvl="0"/>
            <a:r>
              <a:rPr lang="en-GB" sz="2000" dirty="0">
                <a:solidFill>
                  <a:srgbClr val="D4ECBA"/>
                </a:solidFill>
              </a:rPr>
              <a:t>Parent covers words</a:t>
            </a:r>
          </a:p>
          <a:p>
            <a:pPr lvl="0"/>
            <a:r>
              <a:rPr lang="en-GB" sz="2000" dirty="0"/>
              <a:t>Child writes word and checks it is correct</a:t>
            </a:r>
          </a:p>
          <a:p>
            <a:endParaRPr lang="en-GB" sz="2000" dirty="0"/>
          </a:p>
          <a:p>
            <a:endParaRPr lang="en-GB" sz="2000" dirty="0"/>
          </a:p>
        </p:txBody>
      </p:sp>
    </p:spTree>
    <p:extLst>
      <p:ext uri="{BB962C8B-B14F-4D97-AF65-F5344CB8AC3E}">
        <p14:creationId xmlns:p14="http://schemas.microsoft.com/office/powerpoint/2010/main" val="24697340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BD4C50-AD34-44A6-8546-74754C87E80F}"/>
              </a:ext>
            </a:extLst>
          </p:cNvPr>
          <p:cNvSpPr txBox="1"/>
          <p:nvPr/>
        </p:nvSpPr>
        <p:spPr>
          <a:xfrm>
            <a:off x="228600" y="304800"/>
            <a:ext cx="8686800" cy="6955045"/>
          </a:xfrm>
          <a:prstGeom prst="rect">
            <a:avLst/>
          </a:prstGeom>
          <a:noFill/>
        </p:spPr>
        <p:txBody>
          <a:bodyPr wrap="square" rtlCol="0">
            <a:spAutoFit/>
          </a:bodyPr>
          <a:lstStyle/>
          <a:p>
            <a:pPr lvl="0" algn="ctr">
              <a:lnSpc>
                <a:spcPct val="107000"/>
              </a:lnSpc>
              <a:spcAft>
                <a:spcPts val="0"/>
              </a:spcAft>
            </a:pPr>
            <a:r>
              <a:rPr lang="en-GB" altLang="en-US" sz="3200" dirty="0">
                <a:latin typeface="+mn-lt"/>
              </a:rPr>
              <a:t>Writing </a:t>
            </a:r>
          </a:p>
          <a:p>
            <a:pPr lvl="0" algn="ctr">
              <a:lnSpc>
                <a:spcPct val="107000"/>
              </a:lnSpc>
              <a:spcAft>
                <a:spcPts val="0"/>
              </a:spcAft>
            </a:pPr>
            <a:r>
              <a:rPr lang="en-GB" altLang="en-US" sz="3200" dirty="0">
                <a:latin typeface="+mn-lt"/>
              </a:rPr>
              <a:t>Hints and Tips to support your child</a:t>
            </a:r>
            <a:endParaRPr lang="en-US" sz="3200" dirty="0">
              <a:latin typeface="+mn-lt"/>
            </a:endParaRPr>
          </a:p>
          <a:p>
            <a:pPr marL="342900" lvl="0" indent="-342900">
              <a:lnSpc>
                <a:spcPct val="107000"/>
              </a:lnSpc>
              <a:spcAft>
                <a:spcPts val="0"/>
              </a:spcAft>
              <a:buFont typeface="Arial" panose="020B0604020202020204" pitchFamily="34" charset="0"/>
              <a:buChar char="•"/>
            </a:pPr>
            <a:endParaRPr lang="en-US" sz="2000" dirty="0">
              <a:latin typeface="+mn-lt"/>
            </a:endParaRPr>
          </a:p>
          <a:p>
            <a:pPr marL="800100" lvl="1" indent="-342900">
              <a:lnSpc>
                <a:spcPct val="150000"/>
              </a:lnSpc>
              <a:spcAft>
                <a:spcPts val="0"/>
              </a:spcAft>
              <a:buFont typeface="Arial" panose="020B0604020202020204" pitchFamily="34" charset="0"/>
              <a:buChar char="•"/>
            </a:pPr>
            <a:r>
              <a:rPr lang="en-GB" sz="2400" b="0" dirty="0">
                <a:latin typeface="+mn-lt"/>
              </a:rPr>
              <a:t>Encourage as many opportunities to write/type as possible  e.g. the food shopping list</a:t>
            </a:r>
          </a:p>
          <a:p>
            <a:pPr marL="800100" lvl="1" indent="-342900">
              <a:lnSpc>
                <a:spcPct val="150000"/>
              </a:lnSpc>
              <a:spcAft>
                <a:spcPts val="0"/>
              </a:spcAft>
              <a:buFont typeface="Arial" panose="020B0604020202020204" pitchFamily="34" charset="0"/>
              <a:buChar char="•"/>
            </a:pPr>
            <a:r>
              <a:rPr lang="en-GB" sz="2400" b="0" dirty="0">
                <a:latin typeface="+mn-lt"/>
              </a:rPr>
              <a:t>Discuss together to help to understand the task</a:t>
            </a:r>
          </a:p>
          <a:p>
            <a:pPr marL="1257300" lvl="2" indent="-342900">
              <a:lnSpc>
                <a:spcPct val="150000"/>
              </a:lnSpc>
              <a:spcAft>
                <a:spcPts val="0"/>
              </a:spcAft>
              <a:buFont typeface="Arial" panose="020B0604020202020204" pitchFamily="34" charset="0"/>
              <a:buChar char="•"/>
            </a:pPr>
            <a:r>
              <a:rPr lang="en-US" sz="2400" b="0" dirty="0">
                <a:latin typeface="+mn-lt"/>
              </a:rPr>
              <a:t>Help generate ideas before they start work </a:t>
            </a:r>
          </a:p>
          <a:p>
            <a:pPr marL="1257300" lvl="2" indent="-342900">
              <a:lnSpc>
                <a:spcPct val="150000"/>
              </a:lnSpc>
              <a:spcAft>
                <a:spcPts val="0"/>
              </a:spcAft>
              <a:buFont typeface="Arial" panose="020B0604020202020204" pitchFamily="34" charset="0"/>
              <a:buChar char="•"/>
            </a:pPr>
            <a:r>
              <a:rPr lang="en-GB" sz="2400" b="0" dirty="0">
                <a:latin typeface="+mn-lt"/>
              </a:rPr>
              <a:t>Plan/ organise thoughts using Mind Mapping </a:t>
            </a:r>
          </a:p>
          <a:p>
            <a:pPr marL="1257300" lvl="2" indent="-342900">
              <a:lnSpc>
                <a:spcPct val="150000"/>
              </a:lnSpc>
              <a:spcAft>
                <a:spcPts val="0"/>
              </a:spcAft>
              <a:buFont typeface="Arial" panose="020B0604020202020204" pitchFamily="34" charset="0"/>
              <a:buChar char="•"/>
            </a:pPr>
            <a:r>
              <a:rPr lang="en-GB" sz="2400" b="0" dirty="0">
                <a:latin typeface="+mn-lt"/>
              </a:rPr>
              <a:t>Collect key/ interesting words </a:t>
            </a:r>
          </a:p>
          <a:p>
            <a:pPr marL="800100" lvl="1" indent="-342900">
              <a:lnSpc>
                <a:spcPct val="107000"/>
              </a:lnSpc>
              <a:spcAft>
                <a:spcPts val="0"/>
              </a:spcAft>
              <a:buFont typeface="Arial" panose="020B0604020202020204" pitchFamily="34" charset="0"/>
              <a:buChar char="•"/>
            </a:pPr>
            <a:endParaRPr lang="en-GB" sz="2400" b="0" dirty="0">
              <a:latin typeface="+mn-lt"/>
            </a:endParaRPr>
          </a:p>
          <a:p>
            <a:pPr marL="800100" lvl="1" indent="-342900">
              <a:lnSpc>
                <a:spcPct val="107000"/>
              </a:lnSpc>
              <a:spcAft>
                <a:spcPts val="0"/>
              </a:spcAft>
              <a:buFont typeface="Arial" panose="020B0604020202020204" pitchFamily="34" charset="0"/>
              <a:buChar char="•"/>
            </a:pPr>
            <a:r>
              <a:rPr lang="en-GB" sz="2400" b="0" dirty="0">
                <a:latin typeface="+mn-lt"/>
              </a:rPr>
              <a:t>Encourage to learn touch typing skills using a typing program</a:t>
            </a:r>
          </a:p>
          <a:p>
            <a:pPr marL="1714500" lvl="3" indent="-342900">
              <a:lnSpc>
                <a:spcPct val="107000"/>
              </a:lnSpc>
              <a:spcAft>
                <a:spcPts val="0"/>
              </a:spcAft>
              <a:buFont typeface="Arial" panose="020B0604020202020204" pitchFamily="34" charset="0"/>
              <a:buChar char="•"/>
            </a:pPr>
            <a:r>
              <a:rPr lang="en-GB" sz="2000" b="0" dirty="0" err="1">
                <a:latin typeface="+mn-lt"/>
              </a:rPr>
              <a:t>Doorwayonline</a:t>
            </a:r>
            <a:r>
              <a:rPr lang="en-GB" sz="2000" b="0" dirty="0">
                <a:latin typeface="+mn-lt"/>
              </a:rPr>
              <a:t>/ BBC Dance Mat/ Typingclub</a:t>
            </a:r>
            <a:r>
              <a:rPr lang="en-GB" sz="2000" dirty="0"/>
              <a:t>.com</a:t>
            </a:r>
            <a:endParaRPr lang="en-GB" sz="2000" b="0" dirty="0">
              <a:latin typeface="+mn-lt"/>
            </a:endParaRPr>
          </a:p>
          <a:p>
            <a:pPr lvl="0">
              <a:lnSpc>
                <a:spcPct val="107000"/>
              </a:lnSpc>
              <a:spcAft>
                <a:spcPts val="0"/>
              </a:spcAft>
            </a:pPr>
            <a:br>
              <a:rPr lang="en-GB" sz="2000" dirty="0">
                <a:latin typeface="+mn-lt"/>
              </a:rPr>
            </a:br>
            <a:endParaRPr lang="en-GB" sz="2000" dirty="0">
              <a:latin typeface="+mn-lt"/>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F2213FF3-209D-44A6-B3CC-D43FBAEB813E}"/>
              </a:ext>
            </a:extLst>
          </p:cNvPr>
          <p:cNvPicPr>
            <a:picLocks noChangeAspect="1"/>
          </p:cNvPicPr>
          <p:nvPr/>
        </p:nvPicPr>
        <p:blipFill>
          <a:blip r:embed="rId3"/>
          <a:stretch>
            <a:fillRect/>
          </a:stretch>
        </p:blipFill>
        <p:spPr>
          <a:xfrm rot="21171806">
            <a:off x="133874" y="102281"/>
            <a:ext cx="1217850" cy="828421"/>
          </a:xfrm>
          <a:prstGeom prst="rect">
            <a:avLst/>
          </a:prstGeom>
        </p:spPr>
      </p:pic>
      <p:pic>
        <p:nvPicPr>
          <p:cNvPr id="6" name="Picture 5">
            <a:extLst>
              <a:ext uri="{FF2B5EF4-FFF2-40B4-BE49-F238E27FC236}">
                <a16:creationId xmlns:a16="http://schemas.microsoft.com/office/drawing/2014/main" id="{4280DA7D-E553-4AD3-BB12-EF7FF06E5CF3}"/>
              </a:ext>
            </a:extLst>
          </p:cNvPr>
          <p:cNvPicPr>
            <a:picLocks noChangeAspect="1"/>
          </p:cNvPicPr>
          <p:nvPr/>
        </p:nvPicPr>
        <p:blipFill>
          <a:blip r:embed="rId4"/>
          <a:stretch>
            <a:fillRect/>
          </a:stretch>
        </p:blipFill>
        <p:spPr>
          <a:xfrm rot="374757">
            <a:off x="7666222" y="92235"/>
            <a:ext cx="1436607" cy="835237"/>
          </a:xfrm>
          <a:prstGeom prst="rect">
            <a:avLst/>
          </a:prstGeom>
        </p:spPr>
      </p:pic>
      <p:pic>
        <p:nvPicPr>
          <p:cNvPr id="2" name="Picture 1">
            <a:extLst>
              <a:ext uri="{FF2B5EF4-FFF2-40B4-BE49-F238E27FC236}">
                <a16:creationId xmlns:a16="http://schemas.microsoft.com/office/drawing/2014/main" id="{229ADEE7-7360-4FBF-900A-735D4F0440DF}"/>
              </a:ext>
            </a:extLst>
          </p:cNvPr>
          <p:cNvPicPr>
            <a:picLocks noChangeAspect="1"/>
          </p:cNvPicPr>
          <p:nvPr/>
        </p:nvPicPr>
        <p:blipFill>
          <a:blip r:embed="rId5"/>
          <a:stretch>
            <a:fillRect/>
          </a:stretch>
        </p:blipFill>
        <p:spPr>
          <a:xfrm rot="742758">
            <a:off x="7234933" y="4572791"/>
            <a:ext cx="1519994" cy="837779"/>
          </a:xfrm>
          <a:prstGeom prst="rect">
            <a:avLst/>
          </a:prstGeom>
        </p:spPr>
      </p:pic>
      <p:pic>
        <p:nvPicPr>
          <p:cNvPr id="3" name="Picture 2">
            <a:extLst>
              <a:ext uri="{FF2B5EF4-FFF2-40B4-BE49-F238E27FC236}">
                <a16:creationId xmlns:a16="http://schemas.microsoft.com/office/drawing/2014/main" id="{04D48944-833D-4D1D-999A-854F2C3B4B81}"/>
              </a:ext>
            </a:extLst>
          </p:cNvPr>
          <p:cNvPicPr>
            <a:picLocks noChangeAspect="1"/>
          </p:cNvPicPr>
          <p:nvPr/>
        </p:nvPicPr>
        <p:blipFill>
          <a:blip r:embed="rId6"/>
          <a:stretch>
            <a:fillRect/>
          </a:stretch>
        </p:blipFill>
        <p:spPr>
          <a:xfrm rot="21098298">
            <a:off x="164334" y="2928254"/>
            <a:ext cx="739486" cy="2169160"/>
          </a:xfrm>
          <a:prstGeom prst="rect">
            <a:avLst/>
          </a:prstGeom>
        </p:spPr>
      </p:pic>
    </p:spTree>
    <p:extLst>
      <p:ext uri="{BB962C8B-B14F-4D97-AF65-F5344CB8AC3E}">
        <p14:creationId xmlns:p14="http://schemas.microsoft.com/office/powerpoint/2010/main" val="3330071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D7FC26BC-EF2C-45D9-B7C0-11FF938A325B}"/>
              </a:ext>
            </a:extLst>
          </p:cNvPr>
          <p:cNvSpPr>
            <a:spLocks noGrp="1" noChangeArrowheads="1"/>
          </p:cNvSpPr>
          <p:nvPr>
            <p:ph type="title"/>
          </p:nvPr>
        </p:nvSpPr>
        <p:spPr>
          <a:xfrm>
            <a:off x="1676400" y="377588"/>
            <a:ext cx="6705599" cy="609600"/>
          </a:xfrm>
        </p:spPr>
        <p:txBody>
          <a:bodyPr>
            <a:normAutofit fontScale="90000"/>
          </a:bodyPr>
          <a:lstStyle/>
          <a:p>
            <a:pPr eaLnBrk="1" hangingPunct="1">
              <a:defRPr/>
            </a:pPr>
            <a:r>
              <a:rPr kumimoji="0" lang="en-US" dirty="0">
                <a:ea typeface="+mj-ea"/>
              </a:rPr>
              <a:t>CEC Adopted Definition </a:t>
            </a:r>
          </a:p>
        </p:txBody>
      </p:sp>
      <p:sp>
        <p:nvSpPr>
          <p:cNvPr id="23555" name="Rectangle 3">
            <a:extLst>
              <a:ext uri="{FF2B5EF4-FFF2-40B4-BE49-F238E27FC236}">
                <a16:creationId xmlns:a16="http://schemas.microsoft.com/office/drawing/2014/main" id="{58EC53C6-A331-4C11-823A-7BDF6BCD654C}"/>
              </a:ext>
            </a:extLst>
          </p:cNvPr>
          <p:cNvSpPr>
            <a:spLocks noGrp="1" noChangeArrowheads="1"/>
          </p:cNvSpPr>
          <p:nvPr>
            <p:ph idx="1"/>
          </p:nvPr>
        </p:nvSpPr>
        <p:spPr>
          <a:xfrm>
            <a:off x="-304800" y="990600"/>
            <a:ext cx="9372600" cy="4572000"/>
          </a:xfrm>
        </p:spPr>
        <p:txBody>
          <a:bodyPr>
            <a:normAutofit/>
          </a:bodyPr>
          <a:lstStyle/>
          <a:p>
            <a:pPr eaLnBrk="1" hangingPunct="1">
              <a:lnSpc>
                <a:spcPct val="140000"/>
              </a:lnSpc>
              <a:buFontTx/>
              <a:buNone/>
            </a:pPr>
            <a:r>
              <a:rPr lang="en-US" altLang="en-US" sz="2800" b="1" dirty="0"/>
              <a:t>   ‘Dyslexia is evident when accurate and fluent word</a:t>
            </a:r>
          </a:p>
          <a:p>
            <a:pPr eaLnBrk="1" hangingPunct="1">
              <a:lnSpc>
                <a:spcPct val="140000"/>
              </a:lnSpc>
              <a:buFontTx/>
              <a:buNone/>
            </a:pPr>
            <a:r>
              <a:rPr lang="en-US" altLang="en-US" sz="2800" b="1" dirty="0"/>
              <a:t>   reading and/or spelling develops very incompletely or  with great difficulty. This focuses on literacy learning at the </a:t>
            </a:r>
            <a:r>
              <a:rPr lang="en-US" altLang="en-US" sz="2800" b="1" dirty="0">
                <a:solidFill>
                  <a:srgbClr val="D4ECBA"/>
                </a:solidFill>
              </a:rPr>
              <a:t>‘</a:t>
            </a:r>
            <a:r>
              <a:rPr lang="en-US" altLang="en-US" sz="2800" b="1" u="sng" dirty="0">
                <a:solidFill>
                  <a:srgbClr val="D4ECBA"/>
                </a:solidFill>
              </a:rPr>
              <a:t>word level</a:t>
            </a:r>
            <a:r>
              <a:rPr lang="en-US" altLang="en-US" sz="2800" b="1" dirty="0">
                <a:solidFill>
                  <a:srgbClr val="D4ECBA"/>
                </a:solidFill>
              </a:rPr>
              <a:t>’ </a:t>
            </a:r>
            <a:r>
              <a:rPr lang="en-US" altLang="en-US" sz="2800" b="1" dirty="0"/>
              <a:t>and implies that the problem is </a:t>
            </a:r>
            <a:r>
              <a:rPr lang="en-US" altLang="en-US" sz="2800" b="1" u="sng" dirty="0">
                <a:solidFill>
                  <a:srgbClr val="D4ECBA"/>
                </a:solidFill>
              </a:rPr>
              <a:t>severe</a:t>
            </a:r>
            <a:r>
              <a:rPr lang="en-US" altLang="en-US" sz="2800" b="1" dirty="0">
                <a:solidFill>
                  <a:srgbClr val="D4ECBA"/>
                </a:solidFill>
              </a:rPr>
              <a:t> </a:t>
            </a:r>
            <a:r>
              <a:rPr lang="en-US" altLang="en-US" sz="2800" b="1" dirty="0"/>
              <a:t>and </a:t>
            </a:r>
            <a:r>
              <a:rPr lang="en-US" altLang="en-US" sz="2800" b="1" u="sng" dirty="0">
                <a:solidFill>
                  <a:srgbClr val="D4ECBA"/>
                </a:solidFill>
              </a:rPr>
              <a:t>persistent</a:t>
            </a:r>
            <a:r>
              <a:rPr lang="en-US" altLang="en-US" sz="2800" b="1" dirty="0">
                <a:solidFill>
                  <a:srgbClr val="D4ECBA"/>
                </a:solidFill>
              </a:rPr>
              <a:t> </a:t>
            </a:r>
            <a:r>
              <a:rPr lang="en-US" altLang="en-US" sz="2800" b="1" i="1" dirty="0"/>
              <a:t>despite</a:t>
            </a:r>
            <a:r>
              <a:rPr lang="en-US" altLang="en-US" sz="2800" b="1" i="1" dirty="0">
                <a:solidFill>
                  <a:srgbClr val="D4ECBA"/>
                </a:solidFill>
              </a:rPr>
              <a:t> </a:t>
            </a:r>
            <a:r>
              <a:rPr lang="en-US" altLang="en-US" sz="2800" b="1" i="1" u="sng" dirty="0">
                <a:solidFill>
                  <a:srgbClr val="D4ECBA"/>
                </a:solidFill>
              </a:rPr>
              <a:t>appropriate learning opportunities</a:t>
            </a:r>
            <a:r>
              <a:rPr lang="en-US" altLang="en-US" sz="2800" b="1" dirty="0">
                <a:solidFill>
                  <a:srgbClr val="D4ECBA"/>
                </a:solidFill>
              </a:rPr>
              <a:t>.’</a:t>
            </a:r>
          </a:p>
        </p:txBody>
      </p:sp>
      <p:sp>
        <p:nvSpPr>
          <p:cNvPr id="13316" name="Rectangle 4">
            <a:extLst>
              <a:ext uri="{FF2B5EF4-FFF2-40B4-BE49-F238E27FC236}">
                <a16:creationId xmlns:a16="http://schemas.microsoft.com/office/drawing/2014/main" id="{67E32495-1EAA-4CE4-A278-64A501550874}"/>
              </a:ext>
            </a:extLst>
          </p:cNvPr>
          <p:cNvSpPr>
            <a:spLocks noChangeArrowheads="1"/>
          </p:cNvSpPr>
          <p:nvPr/>
        </p:nvSpPr>
        <p:spPr bwMode="auto">
          <a:xfrm>
            <a:off x="2343150" y="5476875"/>
            <a:ext cx="6572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r">
              <a:defRPr/>
            </a:pPr>
            <a:r>
              <a:rPr lang="en-US" altLang="en-US" dirty="0">
                <a:latin typeface="Lucida Bright" panose="02040602050505020304" pitchFamily="18" charset="0"/>
              </a:rPr>
              <a:t>                                </a:t>
            </a:r>
            <a:r>
              <a:rPr lang="en-US" altLang="en-US" dirty="0">
                <a:latin typeface="+mj-lt"/>
              </a:rPr>
              <a:t>Literacy and Dyslexia Guidelines:    </a:t>
            </a:r>
          </a:p>
          <a:p>
            <a:pPr algn="r">
              <a:defRPr/>
            </a:pPr>
            <a:r>
              <a:rPr lang="en-US" altLang="en-US" dirty="0">
                <a:latin typeface="+mj-lt"/>
              </a:rPr>
              <a:t>		     Definition developed by the British </a:t>
            </a:r>
          </a:p>
          <a:p>
            <a:pPr algn="r">
              <a:defRPr/>
            </a:pPr>
            <a:r>
              <a:rPr lang="en-US" altLang="en-US" dirty="0">
                <a:latin typeface="+mj-lt"/>
              </a:rPr>
              <a:t>		     Psychological Society 1999</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3">
            <a:extLst>
              <a:ext uri="{FF2B5EF4-FFF2-40B4-BE49-F238E27FC236}">
                <a16:creationId xmlns:a16="http://schemas.microsoft.com/office/drawing/2014/main" id="{C03687E3-66B1-4D30-BC0E-FD131A9A0CD1}"/>
              </a:ext>
            </a:extLst>
          </p:cNvPr>
          <p:cNvSpPr>
            <a:spLocks noGrp="1" noChangeArrowheads="1"/>
          </p:cNvSpPr>
          <p:nvPr>
            <p:ph type="title"/>
          </p:nvPr>
        </p:nvSpPr>
        <p:spPr>
          <a:xfrm>
            <a:off x="2105885" y="2870378"/>
            <a:ext cx="4724400" cy="1351551"/>
          </a:xfrm>
        </p:spPr>
        <p:txBody>
          <a:bodyPr>
            <a:normAutofit/>
          </a:bodyPr>
          <a:lstStyle/>
          <a:p>
            <a:pPr algn="ctr"/>
            <a:r>
              <a:rPr lang="en-GB" altLang="en-US" dirty="0"/>
              <a:t>Associated </a:t>
            </a:r>
            <a:br>
              <a:rPr lang="en-GB" altLang="en-US" dirty="0"/>
            </a:br>
            <a:r>
              <a:rPr lang="en-GB" altLang="en-US" dirty="0"/>
              <a:t>difficulties</a:t>
            </a:r>
          </a:p>
        </p:txBody>
      </p:sp>
      <p:sp>
        <p:nvSpPr>
          <p:cNvPr id="4" name="Thought Bubble: Cloud 3">
            <a:extLst>
              <a:ext uri="{FF2B5EF4-FFF2-40B4-BE49-F238E27FC236}">
                <a16:creationId xmlns:a16="http://schemas.microsoft.com/office/drawing/2014/main" id="{FF76E879-1133-41A7-9EEA-E9AE5D0149D5}"/>
              </a:ext>
            </a:extLst>
          </p:cNvPr>
          <p:cNvSpPr/>
          <p:nvPr/>
        </p:nvSpPr>
        <p:spPr>
          <a:xfrm>
            <a:off x="3124198" y="308714"/>
            <a:ext cx="2971802" cy="1948060"/>
          </a:xfrm>
          <a:prstGeom prst="cloud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491CBA1D-1070-4D53-B447-3B3571C744B3}"/>
              </a:ext>
            </a:extLst>
          </p:cNvPr>
          <p:cNvPicPr>
            <a:picLocks noChangeAspect="1"/>
          </p:cNvPicPr>
          <p:nvPr/>
        </p:nvPicPr>
        <p:blipFill>
          <a:blip r:embed="rId3"/>
          <a:stretch>
            <a:fillRect/>
          </a:stretch>
        </p:blipFill>
        <p:spPr>
          <a:xfrm flipH="1">
            <a:off x="57276" y="262255"/>
            <a:ext cx="3066924" cy="2310584"/>
          </a:xfrm>
          <a:prstGeom prst="rect">
            <a:avLst/>
          </a:prstGeom>
        </p:spPr>
      </p:pic>
      <p:pic>
        <p:nvPicPr>
          <p:cNvPr id="7" name="Picture 6">
            <a:extLst>
              <a:ext uri="{FF2B5EF4-FFF2-40B4-BE49-F238E27FC236}">
                <a16:creationId xmlns:a16="http://schemas.microsoft.com/office/drawing/2014/main" id="{41B3D2A7-5188-48CB-BFCA-21BB7EB770B1}"/>
              </a:ext>
            </a:extLst>
          </p:cNvPr>
          <p:cNvPicPr>
            <a:picLocks noChangeAspect="1"/>
          </p:cNvPicPr>
          <p:nvPr/>
        </p:nvPicPr>
        <p:blipFill>
          <a:blip r:embed="rId3"/>
          <a:stretch>
            <a:fillRect/>
          </a:stretch>
        </p:blipFill>
        <p:spPr>
          <a:xfrm>
            <a:off x="6046964" y="308714"/>
            <a:ext cx="3097036" cy="2310584"/>
          </a:xfrm>
          <a:prstGeom prst="rect">
            <a:avLst/>
          </a:prstGeom>
        </p:spPr>
      </p:pic>
      <p:pic>
        <p:nvPicPr>
          <p:cNvPr id="9" name="Picture 8">
            <a:extLst>
              <a:ext uri="{FF2B5EF4-FFF2-40B4-BE49-F238E27FC236}">
                <a16:creationId xmlns:a16="http://schemas.microsoft.com/office/drawing/2014/main" id="{4AFF545E-D45A-47C1-AC18-36766E5F59E5}"/>
              </a:ext>
            </a:extLst>
          </p:cNvPr>
          <p:cNvPicPr>
            <a:picLocks noChangeAspect="1"/>
          </p:cNvPicPr>
          <p:nvPr/>
        </p:nvPicPr>
        <p:blipFill>
          <a:blip r:embed="rId3"/>
          <a:stretch>
            <a:fillRect/>
          </a:stretch>
        </p:blipFill>
        <p:spPr>
          <a:xfrm>
            <a:off x="5985139" y="2490016"/>
            <a:ext cx="3097036" cy="2310584"/>
          </a:xfrm>
          <a:prstGeom prst="rect">
            <a:avLst/>
          </a:prstGeom>
        </p:spPr>
      </p:pic>
      <p:pic>
        <p:nvPicPr>
          <p:cNvPr id="10" name="Picture 9">
            <a:extLst>
              <a:ext uri="{FF2B5EF4-FFF2-40B4-BE49-F238E27FC236}">
                <a16:creationId xmlns:a16="http://schemas.microsoft.com/office/drawing/2014/main" id="{4ADF9259-1706-4A8D-828D-774579682892}"/>
              </a:ext>
            </a:extLst>
          </p:cNvPr>
          <p:cNvPicPr>
            <a:picLocks noChangeAspect="1"/>
          </p:cNvPicPr>
          <p:nvPr/>
        </p:nvPicPr>
        <p:blipFill>
          <a:blip r:embed="rId3"/>
          <a:stretch>
            <a:fillRect/>
          </a:stretch>
        </p:blipFill>
        <p:spPr>
          <a:xfrm flipH="1">
            <a:off x="0" y="2673890"/>
            <a:ext cx="3007896" cy="2310584"/>
          </a:xfrm>
          <a:prstGeom prst="rect">
            <a:avLst/>
          </a:prstGeom>
        </p:spPr>
      </p:pic>
      <p:pic>
        <p:nvPicPr>
          <p:cNvPr id="18" name="Picture 17">
            <a:extLst>
              <a:ext uri="{FF2B5EF4-FFF2-40B4-BE49-F238E27FC236}">
                <a16:creationId xmlns:a16="http://schemas.microsoft.com/office/drawing/2014/main" id="{F2F15658-D4FB-4A8F-A9FC-4A1BDA878019}"/>
              </a:ext>
            </a:extLst>
          </p:cNvPr>
          <p:cNvPicPr>
            <a:picLocks noChangeAspect="1"/>
          </p:cNvPicPr>
          <p:nvPr/>
        </p:nvPicPr>
        <p:blipFill>
          <a:blip r:embed="rId3"/>
          <a:stretch>
            <a:fillRect/>
          </a:stretch>
        </p:blipFill>
        <p:spPr>
          <a:xfrm flipV="1">
            <a:off x="6046964" y="4922346"/>
            <a:ext cx="2868436" cy="1919731"/>
          </a:xfrm>
          <a:prstGeom prst="rect">
            <a:avLst/>
          </a:prstGeom>
        </p:spPr>
      </p:pic>
      <p:pic>
        <p:nvPicPr>
          <p:cNvPr id="20" name="Picture 19">
            <a:extLst>
              <a:ext uri="{FF2B5EF4-FFF2-40B4-BE49-F238E27FC236}">
                <a16:creationId xmlns:a16="http://schemas.microsoft.com/office/drawing/2014/main" id="{CCA8E660-5C3A-42AF-A562-DD6260C8284A}"/>
              </a:ext>
            </a:extLst>
          </p:cNvPr>
          <p:cNvPicPr>
            <a:picLocks noChangeAspect="1"/>
          </p:cNvPicPr>
          <p:nvPr/>
        </p:nvPicPr>
        <p:blipFill>
          <a:blip r:embed="rId4"/>
          <a:stretch>
            <a:fillRect/>
          </a:stretch>
        </p:blipFill>
        <p:spPr>
          <a:xfrm flipH="1">
            <a:off x="422185" y="4929882"/>
            <a:ext cx="2586808" cy="1891724"/>
          </a:xfrm>
          <a:prstGeom prst="rect">
            <a:avLst/>
          </a:prstGeom>
        </p:spPr>
      </p:pic>
      <p:sp>
        <p:nvSpPr>
          <p:cNvPr id="6" name="Rectangle 5">
            <a:extLst>
              <a:ext uri="{FF2B5EF4-FFF2-40B4-BE49-F238E27FC236}">
                <a16:creationId xmlns:a16="http://schemas.microsoft.com/office/drawing/2014/main" id="{06463181-FEE7-482D-9DC4-AE64681ABAFF}"/>
              </a:ext>
            </a:extLst>
          </p:cNvPr>
          <p:cNvSpPr/>
          <p:nvPr/>
        </p:nvSpPr>
        <p:spPr>
          <a:xfrm>
            <a:off x="432293" y="3141993"/>
            <a:ext cx="2143309" cy="707886"/>
          </a:xfrm>
          <a:prstGeom prst="rect">
            <a:avLst/>
          </a:prstGeom>
        </p:spPr>
        <p:txBody>
          <a:bodyPr wrap="square">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GB" altLang="en-US" sz="2000" b="1" i="0" u="none" strike="noStrike" kern="1200" cap="none" spc="0" normalizeH="0" baseline="0" noProof="0" dirty="0">
                <a:ln>
                  <a:noFill/>
                </a:ln>
                <a:solidFill>
                  <a:schemeClr val="tx2"/>
                </a:solidFill>
                <a:effectLst/>
                <a:uLnTx/>
                <a:uFillTx/>
                <a:latin typeface="Century Gothic" panose="020B0502020202020204"/>
                <a:ea typeface="+mn-ea"/>
                <a:cs typeface="+mn-cs"/>
              </a:rPr>
              <a:t>Reading comprehension</a:t>
            </a:r>
            <a:endParaRPr kumimoji="0" lang="en-US" altLang="en-US" sz="2000" b="1" i="0" u="none" strike="noStrike" kern="1200" cap="none" spc="0" normalizeH="0" baseline="0" noProof="0" dirty="0">
              <a:ln>
                <a:noFill/>
              </a:ln>
              <a:solidFill>
                <a:schemeClr val="tx2"/>
              </a:solidFill>
              <a:effectLst/>
              <a:uLnTx/>
              <a:uFillTx/>
              <a:latin typeface="Century Gothic" panose="020B0502020202020204"/>
              <a:ea typeface="+mn-ea"/>
              <a:cs typeface="+mn-cs"/>
            </a:endParaRPr>
          </a:p>
        </p:txBody>
      </p:sp>
      <p:sp>
        <p:nvSpPr>
          <p:cNvPr id="2" name="TextBox 1">
            <a:extLst>
              <a:ext uri="{FF2B5EF4-FFF2-40B4-BE49-F238E27FC236}">
                <a16:creationId xmlns:a16="http://schemas.microsoft.com/office/drawing/2014/main" id="{6DD5054E-B316-46B7-8FE7-55ED526F99B8}"/>
              </a:ext>
            </a:extLst>
          </p:cNvPr>
          <p:cNvSpPr txBox="1"/>
          <p:nvPr/>
        </p:nvSpPr>
        <p:spPr>
          <a:xfrm>
            <a:off x="762000" y="914400"/>
            <a:ext cx="2133600" cy="400110"/>
          </a:xfrm>
          <a:prstGeom prst="rect">
            <a:avLst/>
          </a:prstGeom>
          <a:noFill/>
        </p:spPr>
        <p:txBody>
          <a:bodyPr wrap="square" rtlCol="0">
            <a:spAutoFit/>
          </a:bodyPr>
          <a:lstStyle/>
          <a:p>
            <a:r>
              <a:rPr lang="en-GB" sz="2000" b="1" dirty="0">
                <a:solidFill>
                  <a:schemeClr val="bg1"/>
                </a:solidFill>
              </a:rPr>
              <a:t>Reading</a:t>
            </a:r>
          </a:p>
        </p:txBody>
      </p:sp>
      <p:sp>
        <p:nvSpPr>
          <p:cNvPr id="3" name="TextBox 2">
            <a:extLst>
              <a:ext uri="{FF2B5EF4-FFF2-40B4-BE49-F238E27FC236}">
                <a16:creationId xmlns:a16="http://schemas.microsoft.com/office/drawing/2014/main" id="{87FAB924-ECFE-495E-8258-D8F0EC99BEC3}"/>
              </a:ext>
            </a:extLst>
          </p:cNvPr>
          <p:cNvSpPr txBox="1"/>
          <p:nvPr/>
        </p:nvSpPr>
        <p:spPr>
          <a:xfrm>
            <a:off x="3962400" y="905223"/>
            <a:ext cx="1855964" cy="400110"/>
          </a:xfrm>
          <a:prstGeom prst="rect">
            <a:avLst/>
          </a:prstGeom>
          <a:noFill/>
        </p:spPr>
        <p:txBody>
          <a:bodyPr wrap="square" rtlCol="0">
            <a:spAutoFit/>
          </a:bodyPr>
          <a:lstStyle/>
          <a:p>
            <a:r>
              <a:rPr lang="en-GB" sz="2000" b="1" dirty="0">
                <a:solidFill>
                  <a:schemeClr val="bg1"/>
                </a:solidFill>
              </a:rPr>
              <a:t>Writing</a:t>
            </a:r>
          </a:p>
        </p:txBody>
      </p:sp>
      <p:sp>
        <p:nvSpPr>
          <p:cNvPr id="16" name="TextBox 15">
            <a:extLst>
              <a:ext uri="{FF2B5EF4-FFF2-40B4-BE49-F238E27FC236}">
                <a16:creationId xmlns:a16="http://schemas.microsoft.com/office/drawing/2014/main" id="{7A46F3F9-3D1F-43E2-8072-1A8D8AEA68B4}"/>
              </a:ext>
            </a:extLst>
          </p:cNvPr>
          <p:cNvSpPr txBox="1"/>
          <p:nvPr/>
        </p:nvSpPr>
        <p:spPr>
          <a:xfrm>
            <a:off x="5213538" y="778700"/>
            <a:ext cx="4640238" cy="646331"/>
          </a:xfrm>
          <a:prstGeom prst="rect">
            <a:avLst/>
          </a:prstGeom>
          <a:noFill/>
        </p:spPr>
        <p:txBody>
          <a:bodyPr wrap="square">
            <a:spAutoFit/>
          </a:bodyPr>
          <a:lstStyle/>
          <a:p>
            <a:pPr algn="ctr" eaLnBrk="1" hangingPunct="1">
              <a:lnSpc>
                <a:spcPct val="90000"/>
              </a:lnSpc>
              <a:buFontTx/>
              <a:buNone/>
              <a:defRPr/>
            </a:pPr>
            <a:endParaRPr kumimoji="0" lang="en-GB" altLang="en-US" sz="2000" dirty="0">
              <a:solidFill>
                <a:schemeClr val="bg1"/>
              </a:solidFill>
              <a:latin typeface="+mj-lt"/>
            </a:endParaRPr>
          </a:p>
          <a:p>
            <a:pPr algn="ctr" eaLnBrk="1" hangingPunct="1">
              <a:lnSpc>
                <a:spcPct val="90000"/>
              </a:lnSpc>
              <a:buFontTx/>
              <a:buNone/>
              <a:defRPr/>
            </a:pPr>
            <a:r>
              <a:rPr kumimoji="0" lang="en-GB" altLang="en-US" sz="2000" b="1" dirty="0">
                <a:solidFill>
                  <a:schemeClr val="bg1"/>
                </a:solidFill>
                <a:latin typeface="+mj-lt"/>
              </a:rPr>
              <a:t>Spelling</a:t>
            </a:r>
          </a:p>
        </p:txBody>
      </p:sp>
      <p:sp>
        <p:nvSpPr>
          <p:cNvPr id="19" name="TextBox 18">
            <a:extLst>
              <a:ext uri="{FF2B5EF4-FFF2-40B4-BE49-F238E27FC236}">
                <a16:creationId xmlns:a16="http://schemas.microsoft.com/office/drawing/2014/main" id="{83A92DE7-1713-4DF4-990E-95DD1ED7A5C4}"/>
              </a:ext>
            </a:extLst>
          </p:cNvPr>
          <p:cNvSpPr txBox="1"/>
          <p:nvPr/>
        </p:nvSpPr>
        <p:spPr>
          <a:xfrm>
            <a:off x="5080799" y="2973228"/>
            <a:ext cx="4926842" cy="784830"/>
          </a:xfrm>
          <a:prstGeom prst="rect">
            <a:avLst/>
          </a:prstGeom>
          <a:noFill/>
        </p:spPr>
        <p:txBody>
          <a:bodyPr wrap="square">
            <a:spAutoFit/>
          </a:bodyPr>
          <a:lstStyle/>
          <a:p>
            <a:pPr marL="342900" marR="0" lvl="0" indent="-342900" algn="ctr" defTabSz="457200" rtl="0" eaLnBrk="1" fontAlgn="auto" latinLnBrk="0" hangingPunct="1">
              <a:lnSpc>
                <a:spcPct val="90000"/>
              </a:lnSpc>
              <a:spcBef>
                <a:spcPct val="20000"/>
              </a:spcBef>
              <a:spcAft>
                <a:spcPts val="600"/>
              </a:spcAft>
              <a:buClr>
                <a:srgbClr val="00C6BB"/>
              </a:buClr>
              <a:buSzTx/>
              <a:buFontTx/>
              <a:buNone/>
              <a:tabLst/>
              <a:defRPr/>
            </a:pPr>
            <a:endParaRPr kumimoji="0" lang="en-GB" altLang="en-US" sz="2000" b="0" i="0" u="none" strike="noStrike" kern="1200" cap="none" spc="0" normalizeH="0" baseline="0" noProof="0" dirty="0">
              <a:ln>
                <a:noFill/>
              </a:ln>
              <a:solidFill>
                <a:schemeClr val="bg1"/>
              </a:solidFill>
              <a:effectLst/>
              <a:uLnTx/>
              <a:uFillTx/>
              <a:latin typeface="Century Gothic" panose="020B0502020202020204"/>
              <a:ea typeface="+mn-ea"/>
              <a:cs typeface="+mn-cs"/>
            </a:endParaRPr>
          </a:p>
          <a:p>
            <a:pPr marL="342900" marR="0" lvl="0" indent="-342900" algn="ctr" defTabSz="457200" rtl="0" eaLnBrk="1" fontAlgn="auto" latinLnBrk="0" hangingPunct="1">
              <a:lnSpc>
                <a:spcPct val="90000"/>
              </a:lnSpc>
              <a:spcBef>
                <a:spcPct val="20000"/>
              </a:spcBef>
              <a:spcAft>
                <a:spcPts val="600"/>
              </a:spcAft>
              <a:buClr>
                <a:srgbClr val="00C6BB"/>
              </a:buClr>
              <a:buSzTx/>
              <a:buFontTx/>
              <a:buNone/>
              <a:tabLst/>
              <a:defRPr/>
            </a:pPr>
            <a:r>
              <a:rPr kumimoji="0" lang="en-GB" altLang="en-US" sz="2000" b="1" i="0" u="none" strike="noStrike" kern="1200" cap="none" spc="0" normalizeH="0" baseline="0" noProof="0" dirty="0">
                <a:ln>
                  <a:noFill/>
                </a:ln>
                <a:solidFill>
                  <a:schemeClr val="bg1"/>
                </a:solidFill>
                <a:effectLst/>
                <a:uLnTx/>
                <a:uFillTx/>
                <a:latin typeface="Century Gothic" panose="020B0502020202020204"/>
                <a:ea typeface="+mn-ea"/>
                <a:cs typeface="+mn-cs"/>
              </a:rPr>
              <a:t>Memory</a:t>
            </a:r>
          </a:p>
        </p:txBody>
      </p:sp>
      <p:sp>
        <p:nvSpPr>
          <p:cNvPr id="22" name="TextBox 21">
            <a:extLst>
              <a:ext uri="{FF2B5EF4-FFF2-40B4-BE49-F238E27FC236}">
                <a16:creationId xmlns:a16="http://schemas.microsoft.com/office/drawing/2014/main" id="{A4FE7026-0FA3-4EDE-96D5-2EE0BFCCFECD}"/>
              </a:ext>
            </a:extLst>
          </p:cNvPr>
          <p:cNvSpPr txBox="1"/>
          <p:nvPr/>
        </p:nvSpPr>
        <p:spPr>
          <a:xfrm>
            <a:off x="-699447" y="5147980"/>
            <a:ext cx="5056494" cy="1200329"/>
          </a:xfrm>
          <a:prstGeom prst="rect">
            <a:avLst/>
          </a:prstGeom>
          <a:noFill/>
        </p:spPr>
        <p:txBody>
          <a:bodyPr wrap="square">
            <a:spAutoFit/>
          </a:bodyPr>
          <a:lstStyle/>
          <a:p>
            <a:pPr marL="342900" marR="0" lvl="0" indent="-342900" algn="ctr" defTabSz="457200" rtl="0" eaLnBrk="1" fontAlgn="auto" latinLnBrk="0" hangingPunct="1">
              <a:lnSpc>
                <a:spcPct val="90000"/>
              </a:lnSpc>
              <a:spcBef>
                <a:spcPct val="20000"/>
              </a:spcBef>
              <a:spcAft>
                <a:spcPts val="600"/>
              </a:spcAft>
              <a:buClr>
                <a:srgbClr val="00C6BB"/>
              </a:buClr>
              <a:buSzTx/>
              <a:buFontTx/>
              <a:buNone/>
              <a:tabLst/>
              <a:defRPr/>
            </a:pPr>
            <a:endParaRPr kumimoji="0" lang="en-GB" altLang="en-US" sz="2000" b="0" i="0" u="none" strike="noStrike" kern="1200" cap="none" spc="0" normalizeH="0" baseline="0" noProof="0" dirty="0">
              <a:ln>
                <a:noFill/>
              </a:ln>
              <a:solidFill>
                <a:schemeClr val="bg1"/>
              </a:solidFill>
              <a:effectLst/>
              <a:uLnTx/>
              <a:uFillTx/>
              <a:latin typeface="Century Gothic" panose="020B0502020202020204"/>
              <a:ea typeface="+mn-ea"/>
              <a:cs typeface="+mn-cs"/>
            </a:endParaRPr>
          </a:p>
          <a:p>
            <a:pPr marL="342900" marR="0" lvl="0" indent="-342900" algn="ctr" defTabSz="457200" rtl="0" eaLnBrk="1" fontAlgn="auto" latinLnBrk="0" hangingPunct="1">
              <a:lnSpc>
                <a:spcPct val="90000"/>
              </a:lnSpc>
              <a:spcBef>
                <a:spcPct val="20000"/>
              </a:spcBef>
              <a:spcAft>
                <a:spcPts val="600"/>
              </a:spcAft>
              <a:buClr>
                <a:srgbClr val="00C6BB"/>
              </a:buClr>
              <a:buSzTx/>
              <a:buFontTx/>
              <a:buNone/>
              <a:tabLst/>
              <a:defRPr/>
            </a:pPr>
            <a:r>
              <a:rPr kumimoji="0" lang="en-GB" altLang="en-US" sz="2000" b="1" i="0" u="none" strike="noStrike" kern="1200" cap="none" spc="0" normalizeH="0" baseline="0" noProof="0" dirty="0">
                <a:ln>
                  <a:noFill/>
                </a:ln>
                <a:solidFill>
                  <a:schemeClr val="bg1"/>
                </a:solidFill>
                <a:effectLst/>
                <a:uLnTx/>
                <a:uFillTx/>
                <a:latin typeface="Century Gothic" panose="020B0502020202020204"/>
                <a:ea typeface="+mn-ea"/>
                <a:cs typeface="+mn-cs"/>
              </a:rPr>
              <a:t>Emotional/ </a:t>
            </a:r>
          </a:p>
          <a:p>
            <a:pPr marL="342900" marR="0" lvl="0" indent="-342900" algn="ctr" defTabSz="457200" rtl="0" eaLnBrk="1" fontAlgn="auto" latinLnBrk="0" hangingPunct="1">
              <a:lnSpc>
                <a:spcPct val="90000"/>
              </a:lnSpc>
              <a:spcBef>
                <a:spcPct val="20000"/>
              </a:spcBef>
              <a:spcAft>
                <a:spcPts val="600"/>
              </a:spcAft>
              <a:buClr>
                <a:srgbClr val="00C6BB"/>
              </a:buClr>
              <a:buSzTx/>
              <a:buFontTx/>
              <a:buNone/>
              <a:tabLst/>
              <a:defRPr/>
            </a:pPr>
            <a:r>
              <a:rPr kumimoji="0" lang="en-GB" altLang="en-US" sz="2000" b="1" i="0" u="none" strike="noStrike" kern="1200" cap="none" spc="0" normalizeH="0" baseline="0" noProof="0" dirty="0">
                <a:ln>
                  <a:noFill/>
                </a:ln>
                <a:solidFill>
                  <a:schemeClr val="bg1"/>
                </a:solidFill>
                <a:effectLst/>
                <a:uLnTx/>
                <a:uFillTx/>
                <a:latin typeface="Century Gothic" panose="020B0502020202020204"/>
                <a:ea typeface="+mn-ea"/>
                <a:cs typeface="+mn-cs"/>
              </a:rPr>
              <a:t>behavioural</a:t>
            </a:r>
          </a:p>
        </p:txBody>
      </p:sp>
      <p:sp>
        <p:nvSpPr>
          <p:cNvPr id="15" name="TextBox 14">
            <a:extLst>
              <a:ext uri="{FF2B5EF4-FFF2-40B4-BE49-F238E27FC236}">
                <a16:creationId xmlns:a16="http://schemas.microsoft.com/office/drawing/2014/main" id="{ABFC6AD6-FC7A-452D-AC3D-7F02611FF950}"/>
              </a:ext>
            </a:extLst>
          </p:cNvPr>
          <p:cNvSpPr txBox="1"/>
          <p:nvPr/>
        </p:nvSpPr>
        <p:spPr>
          <a:xfrm>
            <a:off x="6553200" y="5638800"/>
            <a:ext cx="1752600" cy="400110"/>
          </a:xfrm>
          <a:prstGeom prst="rect">
            <a:avLst/>
          </a:prstGeom>
          <a:noFill/>
        </p:spPr>
        <p:txBody>
          <a:bodyPr wrap="square" rtlCol="0">
            <a:spAutoFit/>
          </a:bodyPr>
          <a:lstStyle/>
          <a:p>
            <a:r>
              <a:rPr lang="en-GB" sz="2000" b="1" dirty="0">
                <a:solidFill>
                  <a:schemeClr val="bg1"/>
                </a:solidFill>
              </a:rPr>
              <a:t>Processing</a:t>
            </a:r>
          </a:p>
        </p:txBody>
      </p:sp>
      <p:pic>
        <p:nvPicPr>
          <p:cNvPr id="17" name="Picture 16">
            <a:extLst>
              <a:ext uri="{FF2B5EF4-FFF2-40B4-BE49-F238E27FC236}">
                <a16:creationId xmlns:a16="http://schemas.microsoft.com/office/drawing/2014/main" id="{722F1A64-2811-4857-809F-38B3A71A849E}"/>
              </a:ext>
            </a:extLst>
          </p:cNvPr>
          <p:cNvPicPr>
            <a:picLocks noChangeAspect="1"/>
          </p:cNvPicPr>
          <p:nvPr/>
        </p:nvPicPr>
        <p:blipFill>
          <a:blip r:embed="rId5"/>
          <a:stretch>
            <a:fillRect/>
          </a:stretch>
        </p:blipFill>
        <p:spPr>
          <a:xfrm>
            <a:off x="3029873" y="4713233"/>
            <a:ext cx="2871465" cy="1920406"/>
          </a:xfrm>
          <a:prstGeom prst="rect">
            <a:avLst/>
          </a:prstGeom>
        </p:spPr>
      </p:pic>
      <p:sp>
        <p:nvSpPr>
          <p:cNvPr id="24" name="TextBox 23">
            <a:extLst>
              <a:ext uri="{FF2B5EF4-FFF2-40B4-BE49-F238E27FC236}">
                <a16:creationId xmlns:a16="http://schemas.microsoft.com/office/drawing/2014/main" id="{C5E5CD19-C471-4B58-98F0-F9471AE134FB}"/>
              </a:ext>
            </a:extLst>
          </p:cNvPr>
          <p:cNvSpPr txBox="1"/>
          <p:nvPr/>
        </p:nvSpPr>
        <p:spPr>
          <a:xfrm>
            <a:off x="3581179" y="5654884"/>
            <a:ext cx="1842988" cy="400110"/>
          </a:xfrm>
          <a:prstGeom prst="rect">
            <a:avLst/>
          </a:prstGeom>
          <a:noFill/>
        </p:spPr>
        <p:txBody>
          <a:bodyPr wrap="square" rtlCol="0">
            <a:spAutoFit/>
          </a:bodyPr>
          <a:lstStyle/>
          <a:p>
            <a:r>
              <a:rPr lang="en-GB" sz="2000" b="1" dirty="0">
                <a:solidFill>
                  <a:schemeClr val="bg1"/>
                </a:solidFill>
              </a:rPr>
              <a:t>Organisation</a:t>
            </a:r>
          </a:p>
        </p:txBody>
      </p:sp>
    </p:spTree>
    <p:extLst>
      <p:ext uri="{BB962C8B-B14F-4D97-AF65-F5344CB8AC3E}">
        <p14:creationId xmlns:p14="http://schemas.microsoft.com/office/powerpoint/2010/main" val="3201050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A91C3EE5-3FF6-4573-90D4-B4A6AAB3DF4A}"/>
              </a:ext>
            </a:extLst>
          </p:cNvPr>
          <p:cNvSpPr>
            <a:spLocks noGrp="1" noChangeArrowheads="1"/>
          </p:cNvSpPr>
          <p:nvPr>
            <p:ph type="title"/>
          </p:nvPr>
        </p:nvSpPr>
        <p:spPr>
          <a:xfrm>
            <a:off x="457200" y="381000"/>
            <a:ext cx="8153400" cy="563563"/>
          </a:xfrm>
        </p:spPr>
        <p:txBody>
          <a:bodyPr>
            <a:normAutofit fontScale="90000"/>
          </a:bodyPr>
          <a:lstStyle/>
          <a:p>
            <a:r>
              <a:rPr kumimoji="0" lang="en-US" altLang="en-US" sz="3600"/>
              <a:t>Implications for the pupil</a:t>
            </a:r>
          </a:p>
        </p:txBody>
      </p:sp>
      <p:sp>
        <p:nvSpPr>
          <p:cNvPr id="37891" name="Rectangle 3">
            <a:extLst>
              <a:ext uri="{FF2B5EF4-FFF2-40B4-BE49-F238E27FC236}">
                <a16:creationId xmlns:a16="http://schemas.microsoft.com/office/drawing/2014/main" id="{3BCBE562-F818-4EC9-B5BC-E4C1AF757586}"/>
              </a:ext>
            </a:extLst>
          </p:cNvPr>
          <p:cNvSpPr>
            <a:spLocks noGrp="1" noChangeArrowheads="1"/>
          </p:cNvSpPr>
          <p:nvPr>
            <p:ph idx="1"/>
          </p:nvPr>
        </p:nvSpPr>
        <p:spPr>
          <a:xfrm>
            <a:off x="304800" y="605632"/>
            <a:ext cx="9220200" cy="3352800"/>
          </a:xfrm>
          <a:extLst>
            <a:ext uri="{909E8E84-426E-40DD-AFC4-6F175D3DCCD1}">
              <a14:hiddenFill xmlns:a14="http://schemas.microsoft.com/office/drawing/2010/main">
                <a:solidFill>
                  <a:srgbClr val="F7FFC5"/>
                </a:solidFill>
              </a14:hiddenFill>
            </a:ext>
            <a:ext uri="{91240B29-F687-4F45-9708-019B960494DF}">
              <a14:hiddenLine xmlns:a14="http://schemas.microsoft.com/office/drawing/2010/main" w="76200" cmpd="tri">
                <a:solidFill>
                  <a:schemeClr val="tx1"/>
                </a:solidFill>
                <a:miter lim="800000"/>
                <a:headEnd/>
                <a:tailEnd/>
              </a14:hiddenLine>
            </a:ext>
          </a:extLst>
        </p:spPr>
        <p:txBody>
          <a:bodyPr>
            <a:normAutofit/>
          </a:bodyPr>
          <a:lstStyle/>
          <a:p>
            <a:r>
              <a:rPr kumimoji="0" lang="en-US" altLang="en-US" b="1" dirty="0"/>
              <a:t>Puzzled / worried </a:t>
            </a:r>
          </a:p>
          <a:p>
            <a:r>
              <a:rPr kumimoji="0" lang="en-US" altLang="en-US" b="1" dirty="0"/>
              <a:t>Feels something is ‘wrong’</a:t>
            </a:r>
          </a:p>
          <a:p>
            <a:r>
              <a:rPr kumimoji="0" lang="en-US" altLang="en-US" b="1" dirty="0"/>
              <a:t>Hides problem</a:t>
            </a:r>
          </a:p>
          <a:p>
            <a:r>
              <a:rPr kumimoji="0" lang="en-US" altLang="en-US" b="1" dirty="0"/>
              <a:t>Adopts strategies</a:t>
            </a:r>
            <a:r>
              <a:rPr kumimoji="0" lang="en-US" altLang="en-US" dirty="0"/>
              <a:t> </a:t>
            </a:r>
            <a:r>
              <a:rPr kumimoji="0" lang="en-US" altLang="en-US" b="1" dirty="0"/>
              <a:t>– copying/ </a:t>
            </a:r>
            <a:r>
              <a:rPr kumimoji="0" lang="en-US" altLang="en-US" b="1" dirty="0" err="1"/>
              <a:t>memorising</a:t>
            </a:r>
            <a:r>
              <a:rPr kumimoji="0" lang="en-US" altLang="en-US" b="1" dirty="0"/>
              <a:t>/ work avoidance</a:t>
            </a:r>
            <a:endParaRPr kumimoji="0" lang="en-US" altLang="en-US" dirty="0"/>
          </a:p>
          <a:p>
            <a:pPr lvl="4">
              <a:buFontTx/>
              <a:buNone/>
            </a:pPr>
            <a:r>
              <a:rPr kumimoji="0" lang="en-US" altLang="en-US" sz="1400" dirty="0"/>
              <a:t>     </a:t>
            </a:r>
            <a:r>
              <a:rPr kumimoji="0" lang="en-US" altLang="en-US" sz="1400" b="1" dirty="0"/>
              <a:t>-</a:t>
            </a:r>
            <a:endParaRPr kumimoji="0" lang="en-US" altLang="en-US" sz="1400" dirty="0"/>
          </a:p>
        </p:txBody>
      </p:sp>
      <p:sp>
        <p:nvSpPr>
          <p:cNvPr id="37892" name="Rectangle 6">
            <a:extLst>
              <a:ext uri="{FF2B5EF4-FFF2-40B4-BE49-F238E27FC236}">
                <a16:creationId xmlns:a16="http://schemas.microsoft.com/office/drawing/2014/main" id="{E06E7B48-3013-44EF-945B-1E9195B3B078}"/>
              </a:ext>
            </a:extLst>
          </p:cNvPr>
          <p:cNvSpPr>
            <a:spLocks noChangeArrowheads="1"/>
          </p:cNvSpPr>
          <p:nvPr/>
        </p:nvSpPr>
        <p:spPr bwMode="auto">
          <a:xfrm>
            <a:off x="5878512" y="3581400"/>
            <a:ext cx="2732087" cy="707886"/>
          </a:xfrm>
          <a:prstGeom prst="rect">
            <a:avLst/>
          </a:prstGeom>
          <a:solidFill>
            <a:srgbClr val="7DB5FF"/>
          </a:solidFill>
          <a:ln w="9525">
            <a:solidFill>
              <a:srgbClr val="E3050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24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kumimoji="1" sz="21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kumimoji="1">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kumimoji="1" sz="15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kumimoji="1" sz="15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kumimoji="1" sz="15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kumimoji="1" sz="15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kumimoji="1" sz="15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kumimoji="1" sz="1500">
                <a:solidFill>
                  <a:schemeClr val="tx1"/>
                </a:solidFill>
                <a:latin typeface="Comic Sans MS" panose="030F0702030302020204" pitchFamily="66" charset="0"/>
                <a:ea typeface="MS PGothic" panose="020B0600070205080204" pitchFamily="34" charset="-128"/>
              </a:defRPr>
            </a:lvl9pPr>
          </a:lstStyle>
          <a:p>
            <a:pPr>
              <a:spcBef>
                <a:spcPct val="0"/>
              </a:spcBef>
              <a:buFontTx/>
              <a:buNone/>
            </a:pPr>
            <a:r>
              <a:rPr kumimoji="0" lang="en-US" altLang="en-US" sz="2000" b="1" dirty="0">
                <a:latin typeface="Arial" panose="020B0604020202020204" pitchFamily="34" charset="0"/>
              </a:rPr>
              <a:t>Frustration/</a:t>
            </a:r>
          </a:p>
          <a:p>
            <a:pPr>
              <a:spcBef>
                <a:spcPct val="0"/>
              </a:spcBef>
              <a:buFontTx/>
              <a:buNone/>
            </a:pPr>
            <a:r>
              <a:rPr kumimoji="0" lang="en-US" altLang="en-US" sz="2000" b="1" dirty="0" err="1">
                <a:latin typeface="Arial" panose="020B0604020202020204" pitchFamily="34" charset="0"/>
              </a:rPr>
              <a:t>Behaviour</a:t>
            </a:r>
            <a:r>
              <a:rPr kumimoji="0" lang="en-US" altLang="en-US" sz="2000" b="1" dirty="0">
                <a:latin typeface="Arial" panose="020B0604020202020204" pitchFamily="34" charset="0"/>
              </a:rPr>
              <a:t> problems</a:t>
            </a:r>
          </a:p>
        </p:txBody>
      </p:sp>
      <p:sp>
        <p:nvSpPr>
          <p:cNvPr id="37893" name="Rectangle 8">
            <a:extLst>
              <a:ext uri="{FF2B5EF4-FFF2-40B4-BE49-F238E27FC236}">
                <a16:creationId xmlns:a16="http://schemas.microsoft.com/office/drawing/2014/main" id="{B250E08E-C601-434B-8F4B-4767B0874F8B}"/>
              </a:ext>
            </a:extLst>
          </p:cNvPr>
          <p:cNvSpPr>
            <a:spLocks noChangeArrowheads="1"/>
          </p:cNvSpPr>
          <p:nvPr/>
        </p:nvSpPr>
        <p:spPr bwMode="auto">
          <a:xfrm>
            <a:off x="3576638" y="5391090"/>
            <a:ext cx="2301874" cy="400110"/>
          </a:xfrm>
          <a:prstGeom prst="rect">
            <a:avLst/>
          </a:prstGeom>
          <a:solidFill>
            <a:srgbClr val="7DB5FF"/>
          </a:solidFill>
          <a:ln w="9525">
            <a:solidFill>
              <a:srgbClr val="E3050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24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kumimoji="1" sz="21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kumimoji="1">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kumimoji="1" sz="15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kumimoji="1" sz="15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kumimoji="1" sz="15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kumimoji="1" sz="15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kumimoji="1" sz="15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kumimoji="1" sz="1500">
                <a:solidFill>
                  <a:schemeClr val="tx1"/>
                </a:solidFill>
                <a:latin typeface="Comic Sans MS" panose="030F0702030302020204" pitchFamily="66" charset="0"/>
                <a:ea typeface="MS PGothic" panose="020B0600070205080204" pitchFamily="34" charset="-128"/>
              </a:defRPr>
            </a:lvl9pPr>
          </a:lstStyle>
          <a:p>
            <a:pPr>
              <a:spcBef>
                <a:spcPct val="0"/>
              </a:spcBef>
              <a:buFontTx/>
              <a:buNone/>
            </a:pPr>
            <a:r>
              <a:rPr kumimoji="0" lang="en-US" altLang="en-US" sz="2000" b="1" dirty="0">
                <a:latin typeface="Arial" panose="020B0604020202020204" pitchFamily="34" charset="0"/>
              </a:rPr>
              <a:t>Low self esteem</a:t>
            </a:r>
          </a:p>
        </p:txBody>
      </p:sp>
      <p:sp>
        <p:nvSpPr>
          <p:cNvPr id="37894" name="Rectangle 17">
            <a:extLst>
              <a:ext uri="{FF2B5EF4-FFF2-40B4-BE49-F238E27FC236}">
                <a16:creationId xmlns:a16="http://schemas.microsoft.com/office/drawing/2014/main" id="{1852FADA-FCD2-4569-8724-EAA1906B3954}"/>
              </a:ext>
            </a:extLst>
          </p:cNvPr>
          <p:cNvSpPr>
            <a:spLocks noChangeArrowheads="1"/>
          </p:cNvSpPr>
          <p:nvPr/>
        </p:nvSpPr>
        <p:spPr bwMode="auto">
          <a:xfrm>
            <a:off x="6688138" y="166846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24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kumimoji="1" sz="21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kumimoji="1">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kumimoji="1" sz="15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kumimoji="1" sz="15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kumimoji="1" sz="15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kumimoji="1" sz="15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kumimoji="1" sz="15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kumimoji="1" sz="1500">
                <a:solidFill>
                  <a:schemeClr val="tx1"/>
                </a:solidFill>
                <a:latin typeface="Comic Sans MS" panose="030F0702030302020204" pitchFamily="66" charset="0"/>
                <a:ea typeface="MS PGothic" panose="020B0600070205080204" pitchFamily="34" charset="-128"/>
              </a:defRPr>
            </a:lvl9pPr>
          </a:lstStyle>
          <a:p>
            <a:pPr>
              <a:spcBef>
                <a:spcPct val="0"/>
              </a:spcBef>
              <a:buFontTx/>
              <a:buNone/>
            </a:pPr>
            <a:endParaRPr kumimoji="0" lang="en-GB" altLang="en-US">
              <a:latin typeface="Times" panose="02020603050405020304" pitchFamily="18" charset="0"/>
            </a:endParaRPr>
          </a:p>
        </p:txBody>
      </p:sp>
      <p:sp>
        <p:nvSpPr>
          <p:cNvPr id="37895" name="AutoShape 21">
            <a:extLst>
              <a:ext uri="{FF2B5EF4-FFF2-40B4-BE49-F238E27FC236}">
                <a16:creationId xmlns:a16="http://schemas.microsoft.com/office/drawing/2014/main" id="{F04BC3BE-4766-44E3-AE40-67F190948028}"/>
              </a:ext>
            </a:extLst>
          </p:cNvPr>
          <p:cNvSpPr>
            <a:spLocks noChangeArrowheads="1"/>
          </p:cNvSpPr>
          <p:nvPr/>
        </p:nvSpPr>
        <p:spPr bwMode="auto">
          <a:xfrm>
            <a:off x="533399" y="3276600"/>
            <a:ext cx="2286000" cy="1905000"/>
          </a:xfrm>
          <a:prstGeom prst="cloudCallout">
            <a:avLst>
              <a:gd name="adj1" fmla="val 93472"/>
              <a:gd name="adj2" fmla="val -58583"/>
            </a:avLst>
          </a:prstGeom>
          <a:solidFill>
            <a:srgbClr val="7DB5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24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kumimoji="1" sz="21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kumimoji="1">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kumimoji="1" sz="15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kumimoji="1" sz="15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kumimoji="1" sz="15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kumimoji="1" sz="15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kumimoji="1" sz="15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kumimoji="1" sz="1500">
                <a:solidFill>
                  <a:schemeClr val="tx1"/>
                </a:solidFill>
                <a:latin typeface="Comic Sans MS" panose="030F0702030302020204" pitchFamily="66" charset="0"/>
                <a:ea typeface="MS PGothic" panose="020B0600070205080204" pitchFamily="34" charset="-128"/>
              </a:defRPr>
            </a:lvl9pPr>
          </a:lstStyle>
          <a:p>
            <a:pPr algn="ctr">
              <a:spcBef>
                <a:spcPct val="0"/>
              </a:spcBef>
              <a:buFontTx/>
              <a:buNone/>
            </a:pPr>
            <a:endParaRPr kumimoji="0" lang="en-GB" altLang="en-US">
              <a:latin typeface="Times" panose="02020603050405020304" pitchFamily="18" charset="0"/>
            </a:endParaRPr>
          </a:p>
        </p:txBody>
      </p:sp>
      <p:sp>
        <p:nvSpPr>
          <p:cNvPr id="37896" name="Text Box 22">
            <a:extLst>
              <a:ext uri="{FF2B5EF4-FFF2-40B4-BE49-F238E27FC236}">
                <a16:creationId xmlns:a16="http://schemas.microsoft.com/office/drawing/2014/main" id="{EDF04E6E-CA08-4CB0-87FB-A7DC37ABC213}"/>
              </a:ext>
            </a:extLst>
          </p:cNvPr>
          <p:cNvSpPr txBox="1">
            <a:spLocks noChangeArrowheads="1"/>
          </p:cNvSpPr>
          <p:nvPr/>
        </p:nvSpPr>
        <p:spPr bwMode="auto">
          <a:xfrm>
            <a:off x="765176" y="3390417"/>
            <a:ext cx="1981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24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kumimoji="1" sz="21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kumimoji="1">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kumimoji="1" sz="15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kumimoji="1" sz="15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kumimoji="1" sz="15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kumimoji="1" sz="15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kumimoji="1" sz="15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kumimoji="1" sz="1500">
                <a:solidFill>
                  <a:schemeClr val="tx1"/>
                </a:solidFill>
                <a:latin typeface="Comic Sans MS" panose="030F0702030302020204" pitchFamily="66" charset="0"/>
                <a:ea typeface="MS PGothic" panose="020B0600070205080204" pitchFamily="34" charset="-128"/>
              </a:defRPr>
            </a:lvl9pPr>
          </a:lstStyle>
          <a:p>
            <a:pPr>
              <a:spcBef>
                <a:spcPct val="0"/>
              </a:spcBef>
              <a:buFontTx/>
              <a:buNone/>
            </a:pPr>
            <a:endParaRPr kumimoji="0" lang="en-US" altLang="en-US" sz="2000" b="1" dirty="0">
              <a:latin typeface="Arial" panose="020B0604020202020204" pitchFamily="34" charset="0"/>
            </a:endParaRPr>
          </a:p>
          <a:p>
            <a:pPr>
              <a:spcBef>
                <a:spcPct val="0"/>
              </a:spcBef>
              <a:buFontTx/>
              <a:buNone/>
            </a:pPr>
            <a:r>
              <a:rPr kumimoji="0" lang="en-US" altLang="en-US" sz="2000" b="1" dirty="0">
                <a:latin typeface="Arial" panose="020B0604020202020204" pitchFamily="34" charset="0"/>
              </a:rPr>
              <a:t>Withdrawal /</a:t>
            </a:r>
          </a:p>
          <a:p>
            <a:pPr>
              <a:spcBef>
                <a:spcPct val="0"/>
              </a:spcBef>
              <a:buFontTx/>
              <a:buNone/>
            </a:pPr>
            <a:r>
              <a:rPr kumimoji="0" lang="en-US" altLang="en-US" sz="2000" b="1" dirty="0">
                <a:latin typeface="Arial" panose="020B0604020202020204" pitchFamily="34" charset="0"/>
              </a:rPr>
              <a:t> daydreaming</a:t>
            </a:r>
          </a:p>
        </p:txBody>
      </p:sp>
      <p:pic>
        <p:nvPicPr>
          <p:cNvPr id="37897" name="Picture 1">
            <a:extLst>
              <a:ext uri="{FF2B5EF4-FFF2-40B4-BE49-F238E27FC236}">
                <a16:creationId xmlns:a16="http://schemas.microsoft.com/office/drawing/2014/main" id="{C9323A5D-404D-49D1-A88E-A1BDB98E1C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46904" y="3362192"/>
            <a:ext cx="1903007" cy="189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D1378C9-12C2-4D97-89AE-AED874012C21}"/>
              </a:ext>
            </a:extLst>
          </p:cNvPr>
          <p:cNvSpPr txBox="1"/>
          <p:nvPr/>
        </p:nvSpPr>
        <p:spPr>
          <a:xfrm>
            <a:off x="304800" y="5901768"/>
            <a:ext cx="8534400" cy="830997"/>
          </a:xfrm>
          <a:prstGeom prst="rect">
            <a:avLst/>
          </a:prstGeom>
          <a:noFill/>
        </p:spPr>
        <p:txBody>
          <a:bodyPr wrap="square" rtlCol="0">
            <a:spAutoFit/>
          </a:bodyPr>
          <a:lstStyle/>
          <a:p>
            <a:r>
              <a:rPr lang="en-US" sz="2400" u="sng" dirty="0">
                <a:solidFill>
                  <a:srgbClr val="D4ECBA"/>
                </a:solidFill>
                <a:latin typeface="+mn-lt"/>
                <a:hlinkClick r:id="rId4">
                  <a:extLst>
                    <a:ext uri="{A12FA001-AC4F-418D-AE19-62706E023703}">
                      <ahyp:hlinkClr xmlns:ahyp="http://schemas.microsoft.com/office/drawing/2018/hyperlinkcolor" val="tx"/>
                    </a:ext>
                  </a:extLst>
                </a:hlinkClick>
              </a:rPr>
              <a:t>https://www.dyslexiascotland.org.uk/our-leaflets</a:t>
            </a:r>
            <a:r>
              <a:rPr lang="en-US" sz="2400" dirty="0">
                <a:solidFill>
                  <a:srgbClr val="D4ECBA"/>
                </a:solidFill>
                <a:latin typeface="+mn-lt"/>
              </a:rPr>
              <a:t> </a:t>
            </a:r>
            <a:r>
              <a:rPr lang="en-GB" sz="2400" dirty="0">
                <a:solidFill>
                  <a:srgbClr val="D4ECBA"/>
                </a:solidFill>
                <a:latin typeface="+mn-lt"/>
              </a:rPr>
              <a:t> </a:t>
            </a:r>
            <a:r>
              <a:rPr lang="en-GB" sz="2400" dirty="0">
                <a:latin typeface="+mn-lt"/>
              </a:rPr>
              <a:t>– Dyslexia and self esteem</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720E554-4306-190B-1F5A-4971EA1D3160}"/>
            </a:ext>
          </a:extLst>
        </p:cNvPr>
        <p:cNvGrpSpPr/>
        <p:nvPr/>
      </p:nvGrpSpPr>
      <p:grpSpPr>
        <a:xfrm>
          <a:off x="0" y="0"/>
          <a:ext cx="0" cy="0"/>
          <a:chOff x="0" y="0"/>
          <a:chExt cx="0" cy="0"/>
        </a:xfrm>
      </p:grpSpPr>
      <p:sp>
        <p:nvSpPr>
          <p:cNvPr id="37890" name="Rectangle 2">
            <a:extLst>
              <a:ext uri="{FF2B5EF4-FFF2-40B4-BE49-F238E27FC236}">
                <a16:creationId xmlns:a16="http://schemas.microsoft.com/office/drawing/2014/main" id="{96D59896-07D0-57FE-60C2-965D5DAA065E}"/>
              </a:ext>
            </a:extLst>
          </p:cNvPr>
          <p:cNvSpPr>
            <a:spLocks noGrp="1" noChangeArrowheads="1"/>
          </p:cNvSpPr>
          <p:nvPr>
            <p:ph type="title"/>
          </p:nvPr>
        </p:nvSpPr>
        <p:spPr>
          <a:xfrm>
            <a:off x="88307" y="127820"/>
            <a:ext cx="8153400" cy="563563"/>
          </a:xfrm>
        </p:spPr>
        <p:txBody>
          <a:bodyPr>
            <a:normAutofit fontScale="90000"/>
          </a:bodyPr>
          <a:lstStyle/>
          <a:p>
            <a:r>
              <a:rPr kumimoji="0" lang="en-US" altLang="en-US" sz="3600" dirty="0"/>
              <a:t>What is it like to have Dyslexia?</a:t>
            </a:r>
          </a:p>
        </p:txBody>
      </p:sp>
      <p:sp>
        <p:nvSpPr>
          <p:cNvPr id="37891" name="Rectangle 3">
            <a:extLst>
              <a:ext uri="{FF2B5EF4-FFF2-40B4-BE49-F238E27FC236}">
                <a16:creationId xmlns:a16="http://schemas.microsoft.com/office/drawing/2014/main" id="{487AEDD1-9336-46CB-6FFE-3A41E49F302C}"/>
              </a:ext>
            </a:extLst>
          </p:cNvPr>
          <p:cNvSpPr>
            <a:spLocks noGrp="1" noChangeArrowheads="1"/>
          </p:cNvSpPr>
          <p:nvPr>
            <p:ph idx="1"/>
          </p:nvPr>
        </p:nvSpPr>
        <p:spPr>
          <a:xfrm>
            <a:off x="88307" y="76200"/>
            <a:ext cx="9220200" cy="3352800"/>
          </a:xfrm>
          <a:extLst>
            <a:ext uri="{909E8E84-426E-40DD-AFC4-6F175D3DCCD1}">
              <a14:hiddenFill xmlns:a14="http://schemas.microsoft.com/office/drawing/2010/main">
                <a:solidFill>
                  <a:srgbClr val="F7FFC5"/>
                </a:solidFill>
              </a14:hiddenFill>
            </a:ext>
            <a:ext uri="{91240B29-F687-4F45-9708-019B960494DF}">
              <a14:hiddenLine xmlns:a14="http://schemas.microsoft.com/office/drawing/2010/main" w="76200" cmpd="tri">
                <a:solidFill>
                  <a:schemeClr val="tx1"/>
                </a:solidFill>
                <a:miter lim="800000"/>
                <a:headEnd/>
                <a:tailEnd/>
              </a14:hiddenLine>
            </a:ext>
          </a:extLst>
        </p:spPr>
        <p:txBody>
          <a:bodyPr>
            <a:normAutofit/>
          </a:bodyPr>
          <a:lstStyle/>
          <a:p>
            <a:pPr marL="0" indent="0">
              <a:buNone/>
            </a:pPr>
            <a:r>
              <a:rPr kumimoji="0" lang="en-US" altLang="en-US" sz="3200" b="1" dirty="0"/>
              <a:t>First-hand account from Lachlan Rogers</a:t>
            </a:r>
            <a:endParaRPr kumimoji="0" lang="en-US" altLang="en-US" sz="3200" dirty="0"/>
          </a:p>
          <a:p>
            <a:pPr lvl="4">
              <a:buFontTx/>
              <a:buNone/>
            </a:pPr>
            <a:r>
              <a:rPr kumimoji="0" lang="en-US" altLang="en-US" sz="1400" dirty="0"/>
              <a:t>     </a:t>
            </a:r>
            <a:r>
              <a:rPr kumimoji="0" lang="en-US" altLang="en-US" sz="1400" b="1" dirty="0"/>
              <a:t>-</a:t>
            </a:r>
            <a:endParaRPr kumimoji="0" lang="en-US" altLang="en-US" sz="1400" dirty="0"/>
          </a:p>
        </p:txBody>
      </p:sp>
      <p:sp>
        <p:nvSpPr>
          <p:cNvPr id="37894" name="Rectangle 17">
            <a:extLst>
              <a:ext uri="{FF2B5EF4-FFF2-40B4-BE49-F238E27FC236}">
                <a16:creationId xmlns:a16="http://schemas.microsoft.com/office/drawing/2014/main" id="{B6F9DC11-711A-DD73-EF1C-4D732D727FC3}"/>
              </a:ext>
            </a:extLst>
          </p:cNvPr>
          <p:cNvSpPr>
            <a:spLocks noChangeArrowheads="1"/>
          </p:cNvSpPr>
          <p:nvPr/>
        </p:nvSpPr>
        <p:spPr bwMode="auto">
          <a:xfrm>
            <a:off x="6688138" y="166846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24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kumimoji="1" sz="21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kumimoji="1">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kumimoji="1" sz="15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kumimoji="1" sz="15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kumimoji="1" sz="15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kumimoji="1" sz="15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kumimoji="1" sz="15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kumimoji="1" sz="1500">
                <a:solidFill>
                  <a:schemeClr val="tx1"/>
                </a:solidFill>
                <a:latin typeface="Comic Sans MS" panose="030F0702030302020204" pitchFamily="66" charset="0"/>
                <a:ea typeface="MS PGothic" panose="020B0600070205080204" pitchFamily="34" charset="-128"/>
              </a:defRPr>
            </a:lvl9pPr>
          </a:lstStyle>
          <a:p>
            <a:pPr>
              <a:spcBef>
                <a:spcPct val="0"/>
              </a:spcBef>
              <a:buFontTx/>
              <a:buNone/>
            </a:pPr>
            <a:endParaRPr kumimoji="0" lang="en-GB" altLang="en-US">
              <a:latin typeface="Times" panose="02020603050405020304" pitchFamily="18" charset="0"/>
            </a:endParaRPr>
          </a:p>
        </p:txBody>
      </p:sp>
      <p:pic>
        <p:nvPicPr>
          <p:cNvPr id="4" name="Picture 3" descr="A silhouette of a person's head with icons&#10;&#10;Description automatically generated">
            <a:extLst>
              <a:ext uri="{FF2B5EF4-FFF2-40B4-BE49-F238E27FC236}">
                <a16:creationId xmlns:a16="http://schemas.microsoft.com/office/drawing/2014/main" id="{5CA651A3-DB06-3437-4BFC-310910D3625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90588" y="2438400"/>
            <a:ext cx="7362824" cy="3681412"/>
          </a:xfrm>
          <a:prstGeom prst="rect">
            <a:avLst/>
          </a:prstGeom>
        </p:spPr>
      </p:pic>
    </p:spTree>
    <p:extLst>
      <p:ext uri="{BB962C8B-B14F-4D97-AF65-F5344CB8AC3E}">
        <p14:creationId xmlns:p14="http://schemas.microsoft.com/office/powerpoint/2010/main" val="173021859"/>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E8F42-2169-4222-A172-DFB343B9BF71}"/>
              </a:ext>
            </a:extLst>
          </p:cNvPr>
          <p:cNvSpPr>
            <a:spLocks noGrp="1"/>
          </p:cNvSpPr>
          <p:nvPr>
            <p:ph type="title"/>
          </p:nvPr>
        </p:nvSpPr>
        <p:spPr>
          <a:xfrm>
            <a:off x="0" y="-76200"/>
            <a:ext cx="9072638" cy="1743075"/>
          </a:xfrm>
        </p:spPr>
        <p:txBody>
          <a:bodyPr>
            <a:normAutofit fontScale="90000"/>
          </a:bodyPr>
          <a:lstStyle/>
          <a:p>
            <a:r>
              <a:rPr lang="en-GB" altLang="en-US" dirty="0"/>
              <a:t>Working Memory</a:t>
            </a:r>
            <a:br>
              <a:rPr lang="en-GB" altLang="en-US" dirty="0"/>
            </a:br>
            <a:r>
              <a:rPr lang="en-GB" altLang="en-US" dirty="0"/>
              <a:t>Hints and Tips to support your child</a:t>
            </a:r>
            <a:br>
              <a:rPr lang="en-GB" altLang="en-US" dirty="0"/>
            </a:br>
            <a:endParaRPr lang="en-GB" dirty="0"/>
          </a:p>
        </p:txBody>
      </p:sp>
      <p:sp>
        <p:nvSpPr>
          <p:cNvPr id="5" name="Content Placeholder 4">
            <a:extLst>
              <a:ext uri="{FF2B5EF4-FFF2-40B4-BE49-F238E27FC236}">
                <a16:creationId xmlns:a16="http://schemas.microsoft.com/office/drawing/2014/main" id="{86A7D7F9-3D2E-4816-A913-4E90599F0A75}"/>
              </a:ext>
            </a:extLst>
          </p:cNvPr>
          <p:cNvSpPr>
            <a:spLocks noGrp="1"/>
          </p:cNvSpPr>
          <p:nvPr>
            <p:ph idx="1"/>
          </p:nvPr>
        </p:nvSpPr>
        <p:spPr>
          <a:xfrm>
            <a:off x="0" y="1524000"/>
            <a:ext cx="9144000" cy="5334000"/>
          </a:xfrm>
        </p:spPr>
        <p:txBody>
          <a:bodyPr>
            <a:normAutofit fontScale="47500" lnSpcReduction="20000"/>
          </a:bodyPr>
          <a:lstStyle/>
          <a:p>
            <a:pPr marL="0" indent="0">
              <a:buNone/>
              <a:defRPr/>
            </a:pPr>
            <a:r>
              <a:rPr lang="en-GB" sz="4400" b="1" dirty="0"/>
              <a:t>Working Memory - the ability to </a:t>
            </a:r>
            <a:r>
              <a:rPr lang="en-GB" sz="4400" b="1" dirty="0">
                <a:solidFill>
                  <a:schemeClr val="accent2"/>
                </a:solidFill>
              </a:rPr>
              <a:t>hold </a:t>
            </a:r>
            <a:r>
              <a:rPr lang="en-GB" sz="4400" b="1" dirty="0"/>
              <a:t>and</a:t>
            </a:r>
            <a:r>
              <a:rPr lang="en-GB" sz="4400" b="1" dirty="0">
                <a:solidFill>
                  <a:schemeClr val="accent2"/>
                </a:solidFill>
              </a:rPr>
              <a:t> use </a:t>
            </a:r>
            <a:r>
              <a:rPr lang="en-GB" sz="4400" b="1" dirty="0"/>
              <a:t>information for a short period of time</a:t>
            </a:r>
          </a:p>
          <a:p>
            <a:pPr marL="0" indent="0">
              <a:buNone/>
              <a:defRPr/>
            </a:pPr>
            <a:endParaRPr lang="en-GB" sz="4200" b="1" dirty="0"/>
          </a:p>
          <a:p>
            <a:r>
              <a:rPr lang="en-GB" sz="4200" dirty="0"/>
              <a:t>Short simple sentences/ instructions</a:t>
            </a:r>
          </a:p>
          <a:p>
            <a:r>
              <a:rPr lang="en-GB" sz="4200" dirty="0">
                <a:solidFill>
                  <a:schemeClr val="accent2"/>
                </a:solidFill>
              </a:rPr>
              <a:t>Check he/she can remember instructions – repeat back</a:t>
            </a:r>
          </a:p>
          <a:p>
            <a:r>
              <a:rPr lang="en-GB" sz="4200" dirty="0"/>
              <a:t>Regularly repeat instructions - in the same words</a:t>
            </a:r>
          </a:p>
          <a:p>
            <a:pPr lvl="0"/>
            <a:r>
              <a:rPr lang="en-GB" sz="4200" dirty="0">
                <a:solidFill>
                  <a:schemeClr val="accent2"/>
                </a:solidFill>
              </a:rPr>
              <a:t>Break processes down into key steps</a:t>
            </a:r>
          </a:p>
          <a:p>
            <a:pPr lvl="0"/>
            <a:r>
              <a:rPr lang="en-GB" sz="4200" dirty="0"/>
              <a:t>Give more time to process/ complete activities</a:t>
            </a:r>
          </a:p>
          <a:p>
            <a:pPr lvl="0"/>
            <a:r>
              <a:rPr lang="en-GB" sz="4200" dirty="0">
                <a:solidFill>
                  <a:schemeClr val="accent2"/>
                </a:solidFill>
              </a:rPr>
              <a:t>Minimise distractions</a:t>
            </a:r>
          </a:p>
          <a:p>
            <a:r>
              <a:rPr lang="en-GB" sz="4200" dirty="0"/>
              <a:t>Provide visual supports</a:t>
            </a:r>
          </a:p>
          <a:p>
            <a:pPr lvl="0"/>
            <a:r>
              <a:rPr lang="en-GB" sz="4200" dirty="0">
                <a:solidFill>
                  <a:schemeClr val="accent2"/>
                </a:solidFill>
              </a:rPr>
              <a:t>Use colour coding/ numbering – hooks &amp; clues</a:t>
            </a:r>
          </a:p>
          <a:p>
            <a:pPr lvl="0"/>
            <a:r>
              <a:rPr lang="en-GB" sz="4200" dirty="0"/>
              <a:t>Model activities</a:t>
            </a:r>
          </a:p>
          <a:p>
            <a:pPr lvl="0"/>
            <a:r>
              <a:rPr lang="en-GB" sz="4200" dirty="0">
                <a:solidFill>
                  <a:schemeClr val="accent2"/>
                </a:solidFill>
              </a:rPr>
              <a:t>Build on prior knowledge</a:t>
            </a:r>
          </a:p>
          <a:p>
            <a:pPr marL="0" indent="0">
              <a:buNone/>
              <a:defRPr/>
            </a:pPr>
            <a:endParaRPr lang="en-GB" dirty="0"/>
          </a:p>
          <a:p>
            <a:endParaRPr lang="en-GB" dirty="0"/>
          </a:p>
        </p:txBody>
      </p:sp>
      <p:pic>
        <p:nvPicPr>
          <p:cNvPr id="6" name="Picture 5">
            <a:extLst>
              <a:ext uri="{FF2B5EF4-FFF2-40B4-BE49-F238E27FC236}">
                <a16:creationId xmlns:a16="http://schemas.microsoft.com/office/drawing/2014/main" id="{0B3E5819-DC74-4DC7-AB92-88C1258D6BBF}"/>
              </a:ext>
            </a:extLst>
          </p:cNvPr>
          <p:cNvPicPr>
            <a:picLocks noChangeAspect="1"/>
          </p:cNvPicPr>
          <p:nvPr/>
        </p:nvPicPr>
        <p:blipFill>
          <a:blip r:embed="rId3"/>
          <a:stretch>
            <a:fillRect/>
          </a:stretch>
        </p:blipFill>
        <p:spPr>
          <a:xfrm>
            <a:off x="6548694" y="4038600"/>
            <a:ext cx="2342580" cy="2590800"/>
          </a:xfrm>
          <a:prstGeom prst="rect">
            <a:avLst/>
          </a:prstGeom>
        </p:spPr>
      </p:pic>
    </p:spTree>
    <p:extLst>
      <p:ext uri="{BB962C8B-B14F-4D97-AF65-F5344CB8AC3E}">
        <p14:creationId xmlns:p14="http://schemas.microsoft.com/office/powerpoint/2010/main" val="1914243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DA54C6FE-ADDE-428B-A7EA-01CB282E53B4}"/>
              </a:ext>
            </a:extLst>
          </p:cNvPr>
          <p:cNvSpPr>
            <a:spLocks noGrp="1" noChangeArrowheads="1"/>
          </p:cNvSpPr>
          <p:nvPr>
            <p:ph type="title"/>
          </p:nvPr>
        </p:nvSpPr>
        <p:spPr>
          <a:xfrm>
            <a:off x="228600" y="152400"/>
            <a:ext cx="3889877" cy="2130426"/>
          </a:xfrm>
        </p:spPr>
        <p:txBody>
          <a:bodyPr>
            <a:normAutofit/>
          </a:bodyPr>
          <a:lstStyle/>
          <a:p>
            <a:pPr eaLnBrk="1" hangingPunct="1"/>
            <a:r>
              <a:rPr lang="en-GB" altLang="en-US" sz="5200" dirty="0">
                <a:solidFill>
                  <a:srgbClr val="FFFFFF"/>
                </a:solidFill>
              </a:rPr>
              <a:t>Dyslexic Population</a:t>
            </a:r>
          </a:p>
        </p:txBody>
      </p:sp>
      <p:graphicFrame>
        <p:nvGraphicFramePr>
          <p:cNvPr id="29700" name="Rectangle 3">
            <a:extLst>
              <a:ext uri="{FF2B5EF4-FFF2-40B4-BE49-F238E27FC236}">
                <a16:creationId xmlns:a16="http://schemas.microsoft.com/office/drawing/2014/main" id="{EF7FB77C-FA8A-037D-D8DA-5072F0E61BFD}"/>
              </a:ext>
            </a:extLst>
          </p:cNvPr>
          <p:cNvGraphicFramePr>
            <a:graphicFrameLocks noGrp="1"/>
          </p:cNvGraphicFramePr>
          <p:nvPr>
            <p:ph idx="1"/>
            <p:extLst>
              <p:ext uri="{D42A27DB-BD31-4B8C-83A1-F6EECF244321}">
                <p14:modId xmlns:p14="http://schemas.microsoft.com/office/powerpoint/2010/main" val="2099592857"/>
              </p:ext>
            </p:extLst>
          </p:nvPr>
        </p:nvGraphicFramePr>
        <p:xfrm>
          <a:off x="3966260" y="639763"/>
          <a:ext cx="4691043" cy="5492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26506031-74D0-4DF8-B0DD-5483C31CF924}"/>
              </a:ext>
            </a:extLst>
          </p:cNvPr>
          <p:cNvPicPr>
            <a:picLocks noChangeAspect="1"/>
          </p:cNvPicPr>
          <p:nvPr/>
        </p:nvPicPr>
        <p:blipFill>
          <a:blip r:embed="rId8"/>
          <a:stretch>
            <a:fillRect/>
          </a:stretch>
        </p:blipFill>
        <p:spPr>
          <a:xfrm>
            <a:off x="507438" y="2895600"/>
            <a:ext cx="2818717" cy="2130426"/>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64617F3-2E96-422D-B70E-B8B661AB98D1}"/>
              </a:ext>
            </a:extLst>
          </p:cNvPr>
          <p:cNvSpPr txBox="1">
            <a:spLocks/>
          </p:cNvSpPr>
          <p:nvPr/>
        </p:nvSpPr>
        <p:spPr>
          <a:xfrm>
            <a:off x="304800" y="0"/>
            <a:ext cx="8382000" cy="2514600"/>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Font typeface="Wingdings 2" charset="2"/>
              <a:buNone/>
            </a:pPr>
            <a:r>
              <a:rPr lang="en-GB" sz="3200" b="1" dirty="0">
                <a:hlinkClick r:id="rId3">
                  <a:extLst>
                    <a:ext uri="{A12FA001-AC4F-418D-AE19-62706E023703}">
                      <ahyp:hlinkClr xmlns:ahyp="http://schemas.microsoft.com/office/drawing/2018/hyperlinkcolor" val="tx"/>
                    </a:ext>
                  </a:extLst>
                </a:hlinkClick>
              </a:rPr>
              <a:t>See </a:t>
            </a:r>
            <a:r>
              <a:rPr lang="en-GB" sz="3600" b="1" dirty="0">
                <a:hlinkClick r:id="rId3">
                  <a:extLst>
                    <a:ext uri="{A12FA001-AC4F-418D-AE19-62706E023703}">
                      <ahyp:hlinkClr xmlns:ahyp="http://schemas.microsoft.com/office/drawing/2018/hyperlinkcolor" val="tx"/>
                    </a:ext>
                  </a:extLst>
                </a:hlinkClick>
              </a:rPr>
              <a:t>Dyslexia</a:t>
            </a:r>
            <a:r>
              <a:rPr lang="en-GB" sz="3200" b="1" dirty="0">
                <a:hlinkClick r:id="rId3">
                  <a:extLst>
                    <a:ext uri="{A12FA001-AC4F-418D-AE19-62706E023703}">
                      <ahyp:hlinkClr xmlns:ahyp="http://schemas.microsoft.com/office/drawing/2018/hyperlinkcolor" val="tx"/>
                    </a:ext>
                  </a:extLst>
                </a:hlinkClick>
              </a:rPr>
              <a:t> Differently</a:t>
            </a:r>
            <a:endParaRPr lang="en-GB" sz="3200" b="1" dirty="0"/>
          </a:p>
          <a:p>
            <a:pPr marL="0" indent="0">
              <a:buFont typeface="Wingdings 2" charset="2"/>
              <a:buNone/>
            </a:pPr>
            <a:endParaRPr lang="en-GB" sz="3200" b="1" dirty="0"/>
          </a:p>
        </p:txBody>
      </p:sp>
      <p:pic>
        <p:nvPicPr>
          <p:cNvPr id="10" name="Picture 9">
            <a:extLst>
              <a:ext uri="{FF2B5EF4-FFF2-40B4-BE49-F238E27FC236}">
                <a16:creationId xmlns:a16="http://schemas.microsoft.com/office/drawing/2014/main" id="{18025D3A-06E0-495A-BCFE-B35FFA924764}"/>
              </a:ext>
            </a:extLst>
          </p:cNvPr>
          <p:cNvPicPr>
            <a:picLocks noChangeAspect="1"/>
          </p:cNvPicPr>
          <p:nvPr/>
        </p:nvPicPr>
        <p:blipFill rotWithShape="1">
          <a:blip r:embed="rId4"/>
          <a:srcRect l="7500" t="25000" r="64446" b="49759"/>
          <a:stretch/>
        </p:blipFill>
        <p:spPr>
          <a:xfrm>
            <a:off x="381000" y="1905000"/>
            <a:ext cx="8281425" cy="4191000"/>
          </a:xfrm>
          <a:prstGeom prst="rect">
            <a:avLst/>
          </a:prstGeom>
        </p:spPr>
      </p:pic>
    </p:spTree>
    <p:extLst>
      <p:ext uri="{BB962C8B-B14F-4D97-AF65-F5344CB8AC3E}">
        <p14:creationId xmlns:p14="http://schemas.microsoft.com/office/powerpoint/2010/main" val="3760610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49BC0154445B4448C904B2FB3BC468A" ma:contentTypeVersion="" ma:contentTypeDescription="Create a new document." ma:contentTypeScope="" ma:versionID="ad5feadc896579854fa2b2967dc98613">
  <xsd:schema xmlns:xsd="http://www.w3.org/2001/XMLSchema" xmlns:xs="http://www.w3.org/2001/XMLSchema" xmlns:p="http://schemas.microsoft.com/office/2006/metadata/properties" xmlns:ns2="eb01626c-0144-48b7-b73f-1794bd791d53" xmlns:ns3="7a2f6cb3-a946-422f-b2ac-09a9bd19a46b" targetNamespace="http://schemas.microsoft.com/office/2006/metadata/properties" ma:root="true" ma:fieldsID="125d1562a5c90416309b3152eed2bfc8" ns2:_="" ns3:_="">
    <xsd:import namespace="eb01626c-0144-48b7-b73f-1794bd791d53"/>
    <xsd:import namespace="7a2f6cb3-a946-422f-b2ac-09a9bd19a46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01626c-0144-48b7-b73f-1794bd791d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2f6cb3-a946-422f-b2ac-09a9bd19a46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1D9F9D-89C8-4835-AAE5-F4430F526CE1}">
  <ds:schemaRefs>
    <ds:schemaRef ds:uri="7a2f6cb3-a946-422f-b2ac-09a9bd19a46b"/>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eb01626c-0144-48b7-b73f-1794bd791d53"/>
    <ds:schemaRef ds:uri="http://www.w3.org/XML/1998/namespace"/>
    <ds:schemaRef ds:uri="http://purl.org/dc/dcmitype/"/>
  </ds:schemaRefs>
</ds:datastoreItem>
</file>

<file path=customXml/itemProps2.xml><?xml version="1.0" encoding="utf-8"?>
<ds:datastoreItem xmlns:ds="http://schemas.openxmlformats.org/officeDocument/2006/customXml" ds:itemID="{9A7C72D0-666B-402F-A6A6-FB67992F10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01626c-0144-48b7-b73f-1794bd791d53"/>
    <ds:schemaRef ds:uri="7a2f6cb3-a946-422f-b2ac-09a9bd19a4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F05A383-D8D8-437D-BF24-08597F7294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9399</TotalTime>
  <Words>4446</Words>
  <Application>Microsoft Office PowerPoint</Application>
  <PresentationFormat>On-screen Show (4:3)</PresentationFormat>
  <Paragraphs>553</Paragraphs>
  <Slides>29</Slides>
  <Notes>27</Notes>
  <HiddenSlides>1</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Quotable</vt:lpstr>
      <vt:lpstr>PowerPoint Presentation</vt:lpstr>
      <vt:lpstr>Overview of sessions</vt:lpstr>
      <vt:lpstr>CEC Adopted Definition </vt:lpstr>
      <vt:lpstr>Associated  difficulties</vt:lpstr>
      <vt:lpstr>Implications for the pupil</vt:lpstr>
      <vt:lpstr>What is it like to have Dyslexia?</vt:lpstr>
      <vt:lpstr>Working Memory Hints and Tips to support your child </vt:lpstr>
      <vt:lpstr>Dyslexic Population</vt:lpstr>
      <vt:lpstr>PowerPoint Presentation</vt:lpstr>
      <vt:lpstr>Dyslexia –Associated Strengths</vt:lpstr>
      <vt:lpstr>Useful Websites</vt:lpstr>
      <vt:lpstr>Identification and Support in School</vt:lpstr>
      <vt:lpstr>PowerPoint Presentation</vt:lpstr>
      <vt:lpstr>PowerPoint Presentation</vt:lpstr>
      <vt:lpstr>PowerPoint Presentation</vt:lpstr>
      <vt:lpstr> Supporting effective transitions   </vt:lpstr>
      <vt:lpstr>PowerPoint Presentation</vt:lpstr>
      <vt:lpstr>PowerPoint Presentation</vt:lpstr>
      <vt:lpstr>How do children learn to read?</vt:lpstr>
      <vt:lpstr>PowerPoint Presentation</vt:lpstr>
      <vt:lpstr>   Reading - Hints and Tips to support your child</vt:lpstr>
      <vt:lpstr>   Reading – Resources and websites</vt:lpstr>
      <vt:lpstr>Barrington Stoke</vt:lpstr>
      <vt:lpstr>PowerPoint Presentation</vt:lpstr>
      <vt:lpstr>Three Read Strategy </vt:lpstr>
      <vt:lpstr>Spelling  Hints and Tips to support your child </vt:lpstr>
      <vt:lpstr>PowerPoint Presentation</vt:lpstr>
      <vt:lpstr>Simultaneous Oral Spelling (SOS)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Reading/Literacy  Session 4</dc:title>
  <dc:creator>Sandra Milne</dc:creator>
  <cp:lastModifiedBy>Rebecca Crovetti</cp:lastModifiedBy>
  <cp:revision>646</cp:revision>
  <cp:lastPrinted>2019-09-26T13:33:45Z</cp:lastPrinted>
  <dcterms:created xsi:type="dcterms:W3CDTF">2007-01-29T13:57:05Z</dcterms:created>
  <dcterms:modified xsi:type="dcterms:W3CDTF">2024-10-31T11:01:10Z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0x010100C49BC0154445B4448C904B2FB3BC468A</vt:lpwstr>
  </property>
</Properties>
</file>