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72" r:id="rId11"/>
    <p:sldId id="265" r:id="rId12"/>
    <p:sldId id="273" r:id="rId13"/>
    <p:sldId id="267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Borsok" panose="02000503000000020002" charset="0"/>
      <p:regular r:id="rId19"/>
    </p:embeddedFont>
    <p:embeddedFont>
      <p:font typeface="Cerebri" panose="020B0604020202020204" charset="0"/>
      <p:regular r:id="rId20"/>
    </p:embeddedFont>
    <p:embeddedFont>
      <p:font typeface="IBM Plex Sans" panose="020B0503050203000203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59BBD-7E96-489B-974B-6B8AA0A8B768}" v="3" dt="2025-09-03T13:49:55.494"/>
    <p1510:client id="{D3251710-6AE5-4CAA-8B34-007F6F0FEA35}" v="1" dt="2025-09-03T13:56:50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D85C8-563E-4736-9A55-37E6F5123F09}" type="datetimeFigureOut">
              <a:rPr lang="en-GB" smtClean="0"/>
              <a:t>03/09/2025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E13DA-CF76-48BC-B65F-04AD092CB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27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Simplified, there are four core purposes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the basis for all teaching and learning: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learners: This includes being enthusiastic and motivated, developing independent and creative thinking skills, and applying different kinds of learning in new situations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 individuals: This involves having self-respect and ambition, being self-aware, and pursuing a healthy and active lifestyle.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7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citizens: This focuses on developing knowledge and understanding of the world, respecting others, and participating responsibly in political, economic, and social life.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contributors: This is about being able to communicate in different ways, work in partnership and teams, and solve problems.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20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Challenge – doesn’t fully reflect our context – coastal, urban setting</a:t>
            </a:r>
          </a:p>
          <a:p>
            <a:r>
              <a:rPr lang="en-GB" dirty="0"/>
              <a:t>Plan – gather the voice of the school community in engagement events</a:t>
            </a:r>
          </a:p>
          <a:p>
            <a:r>
              <a:rPr lang="en-GB" dirty="0"/>
              <a:t>Benefit – clear, shared sense of what we stand for – live out the values: respect, ambition, kind, achieve in our classrooms, playgrounds and the wider community ; instil a sense of pride – what doe we stand for as a modern, inclusive Catholic school?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9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Challenge- Attainment in numeracy, while ‘good’ is inconsistent year to year – why is this? Investigate teaching approaches and assessment strategies </a:t>
            </a:r>
          </a:p>
          <a:p>
            <a:r>
              <a:rPr lang="en-GB" dirty="0"/>
              <a:t>Plan - CEC progression pathways –all staff will use these to and become confident in their usage. </a:t>
            </a:r>
          </a:p>
          <a:p>
            <a:r>
              <a:rPr lang="en-GB" dirty="0"/>
              <a:t>Benefits - We want to charter a child’s numeracy journey – clear progression from Early – Second Level; parents supporting learning at home in real life meaningful ways.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030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Challenge – </a:t>
            </a:r>
            <a:r>
              <a:rPr lang="en-GB" dirty="0" err="1"/>
              <a:t>LfS</a:t>
            </a:r>
            <a:r>
              <a:rPr lang="en-GB" dirty="0"/>
              <a:t> &amp; Outdoor Learning </a:t>
            </a:r>
            <a:r>
              <a:rPr lang="en-GB" dirty="0" err="1"/>
              <a:t>incl</a:t>
            </a:r>
            <a:r>
              <a:rPr lang="en-GB" dirty="0"/>
              <a:t> RRSA not embedded in all classes; staff asked for more training, pupils asking for more opportunities</a:t>
            </a:r>
          </a:p>
          <a:p>
            <a:r>
              <a:rPr lang="en-GB" dirty="0"/>
              <a:t>Plan - All staff – teachers and PSA receiving high quality training in outdoor learning – Mrs Birdsell: </a:t>
            </a:r>
            <a:r>
              <a:rPr lang="en-GB" dirty="0" err="1"/>
              <a:t>LfS</a:t>
            </a:r>
            <a:r>
              <a:rPr lang="en-GB" dirty="0"/>
              <a:t> Champion; build citizenship, children’s rights and global goals into curriculum. Embed UNCRC/global goals into assemblies – all children should know their rights, create class charters; aim for Silver</a:t>
            </a:r>
          </a:p>
          <a:p>
            <a:r>
              <a:rPr lang="en-GB" dirty="0"/>
              <a:t>Benefit – more exciting, meaningful learning ; clear links between climate action, global citizenship &amp; Catholic values; pupils developing leadership skills, responsibilities and wellbeing through being outdoors.</a:t>
            </a:r>
          </a:p>
          <a:p>
            <a:r>
              <a:rPr lang="en-GB" dirty="0"/>
              <a:t>Families invited to share skills and join classes on the learning journey – offers skills </a:t>
            </a:r>
            <a:r>
              <a:rPr lang="en-GB"/>
              <a:t>and time.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13DA-CF76-48BC-B65F-04AD092CBE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1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3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jpe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9.jpe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1.jpe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.gov.scot/education-scotland/inspection-reports/reports-page/?id=4415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education.gov.scot/improvement/practice-exemplars/sketchnote-springfiel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1086" y="3670280"/>
            <a:ext cx="14705828" cy="227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0"/>
              </a:lnSpc>
            </a:pPr>
            <a:r>
              <a:rPr lang="en-US" sz="9782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SCHOOL IMPROVEMENT JOURNEY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250274" y="861338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1407683" y="3556453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05510" y="6498754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>
            <a:off x="9947581" y="7472037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3"/>
                </a:lnTo>
                <a:lnTo>
                  <a:pt x="0" y="184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1028700" y="6660679"/>
            <a:ext cx="16230600" cy="61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5102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Growing in Faith, Learning for Life</a:t>
            </a:r>
          </a:p>
        </p:txBody>
      </p:sp>
      <p:sp>
        <p:nvSpPr>
          <p:cNvPr id="20" name="Freeform 20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32265" y="2646735"/>
            <a:ext cx="4279711" cy="6127068"/>
            <a:chOff x="0" y="0"/>
            <a:chExt cx="10591800" cy="15163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4"/>
              <a:stretch>
                <a:fillRect l="-3687" r="-36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137925" y="2250825"/>
            <a:ext cx="4134639" cy="5919375"/>
            <a:chOff x="0" y="0"/>
            <a:chExt cx="10591800" cy="15163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5"/>
              <a:stretch>
                <a:fillRect l="-3687" r="-36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306654" y="3992488"/>
            <a:ext cx="3162946" cy="3070221"/>
          </a:xfrm>
          <a:custGeom>
            <a:avLst/>
            <a:gdLst/>
            <a:ahLst/>
            <a:cxnLst/>
            <a:rect l="l" t="t" r="r" b="b"/>
            <a:pathLst>
              <a:path w="3162946" h="3070221">
                <a:moveTo>
                  <a:pt x="0" y="0"/>
                </a:moveTo>
                <a:lnTo>
                  <a:pt x="3162946" y="0"/>
                </a:lnTo>
                <a:lnTo>
                  <a:pt x="3162946" y="3070221"/>
                </a:lnTo>
                <a:lnTo>
                  <a:pt x="0" y="30702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1568069" y="1581647"/>
            <a:ext cx="6122935" cy="62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NUMERACY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73069" y="1404885"/>
            <a:ext cx="6122935" cy="62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MATHS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1159" y="1584820"/>
            <a:ext cx="5296562" cy="529656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5"/>
              <a:stretch>
                <a:fillRect l="-16760" r="-167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6972" y="327134"/>
            <a:ext cx="15434056" cy="81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6676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RAISING ATTAINMENT IN NUMERACY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9771" y="1239333"/>
            <a:ext cx="9545539" cy="883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Challenge: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Inconsistent attainment and approaches across classes</a:t>
            </a:r>
          </a:p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Plan: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Common planning framework &amp; regular moderation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Staff training, new assessment tools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Share benchmarks and strategies with families</a:t>
            </a:r>
          </a:p>
          <a:p>
            <a:pPr algn="l">
              <a:lnSpc>
                <a:spcPts val="6423"/>
              </a:lnSpc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6423"/>
              </a:lnSpc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041159" y="6968293"/>
            <a:ext cx="5537696" cy="224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TARGETS: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• EARLY LEVEL 84% → 90%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• P2 ATTAINMENT +5%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• SECOND LEVEL 84% → 90%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31879" y="3044440"/>
            <a:ext cx="5246370" cy="524637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14"/>
              <a:stretch>
                <a:fillRect l="-16425" r="-1642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016731" y="2980346"/>
            <a:ext cx="3672459" cy="5246370"/>
            <a:chOff x="0" y="0"/>
            <a:chExt cx="4445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15"/>
              <a:stretch>
                <a:fillRect l="-3766" r="-37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123069" y="1688092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LEARNING FOR SUSTAINABILITY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51774" y="1727695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OUTDOOR LEARNING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02042" y="269984"/>
            <a:ext cx="17516528" cy="6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5076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LEARNING FOR SUSTAINABILITY/OUTDOOR LEARNING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9771" y="1239333"/>
            <a:ext cx="9545539" cy="1126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Challenge: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Not yet embedded in all classes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Pupils want more outdoor learning opportunities</a:t>
            </a:r>
          </a:p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Plan: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Staff training in outdoor &amp; sustainability education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Weekly outdoor learning, Rights Respecting Schools award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Global Goals &amp; UNCRC integrated in assemblies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6423"/>
              </a:lnSpc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6423"/>
              </a:lnSpc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332014" y="6908838"/>
            <a:ext cx="8955986" cy="280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BENEFIT: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• EXCITING, HANDS-ON LEARNING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1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• STRONGER WELLBEING, GLOBAL CITIZENSHIP, LEADERSHIP SKILLS</a:t>
            </a:r>
          </a:p>
          <a:p>
            <a:pPr algn="ctr">
              <a:lnSpc>
                <a:spcPts val="4451"/>
              </a:lnSpc>
              <a:spcBef>
                <a:spcPct val="0"/>
              </a:spcBef>
            </a:pPr>
            <a:endParaRPr lang="en-US" sz="3179">
              <a:solidFill>
                <a:srgbClr val="355FB5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  <p:pic>
        <p:nvPicPr>
          <p:cNvPr id="28" name="Picture 27" descr="A group of people watering plants&#10;&#10;AI-generated content may be incorrect.">
            <a:extLst>
              <a:ext uri="{FF2B5EF4-FFF2-40B4-BE49-F238E27FC236}">
                <a16:creationId xmlns:a16="http://schemas.microsoft.com/office/drawing/2014/main" id="{5BA8AC7C-C6B4-97CC-6D09-0B4A98C39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50" y="2177501"/>
            <a:ext cx="6453510" cy="39127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99135" y="2987050"/>
            <a:ext cx="5786753" cy="5786753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4"/>
              <a:stretch>
                <a:fillRect l="-14089" r="-3575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52653" y="300915"/>
            <a:ext cx="15434056" cy="89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7176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HOW PARENTS CAN BE INVOLVED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1131441"/>
            <a:ext cx="8760885" cy="883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Join consultation workshops on the new rationale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Support numeracy learning at home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Attend outdoor learning and Global Goals events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Share feedback via surveys and conversations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Be active partners in shaping our school community – can you share skills, experiences in the priority areas?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52653" y="300915"/>
            <a:ext cx="15434056" cy="89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7176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LOOKING AHEAD: SHARED VISION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064766"/>
            <a:ext cx="15468214" cy="693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4185" lvl="1" indent="-462093" algn="l">
              <a:lnSpc>
                <a:spcPts val="8133"/>
              </a:lnSpc>
              <a:buFont typeface="Arial"/>
              <a:buChar char="•"/>
            </a:pPr>
            <a:r>
              <a:rPr lang="en-US" sz="42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A school identity that belongs to us all</a:t>
            </a:r>
          </a:p>
          <a:p>
            <a:pPr marL="924185" lvl="1" indent="-462093" algn="l">
              <a:lnSpc>
                <a:spcPts val="8133"/>
              </a:lnSpc>
              <a:buFont typeface="Arial"/>
              <a:buChar char="•"/>
            </a:pPr>
            <a:r>
              <a:rPr lang="en-US" sz="42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Consistent, high-quality numeracy and learning experiences</a:t>
            </a:r>
          </a:p>
          <a:p>
            <a:pPr marL="924185" lvl="1" indent="-462093" algn="l">
              <a:lnSpc>
                <a:spcPts val="8133"/>
              </a:lnSpc>
              <a:buFont typeface="Arial"/>
              <a:buChar char="•"/>
            </a:pPr>
            <a:r>
              <a:rPr lang="en-US" sz="42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Rich outdoor and global learning opportunities</a:t>
            </a:r>
          </a:p>
          <a:p>
            <a:pPr marL="924185" lvl="1" indent="-462093" algn="l">
              <a:lnSpc>
                <a:spcPts val="8133"/>
              </a:lnSpc>
              <a:buFont typeface="Arial"/>
              <a:buChar char="•"/>
            </a:pPr>
            <a:r>
              <a:rPr lang="en-US" sz="42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Children who feel listened to, valued, and proud to be part of our St John’s community.</a:t>
            </a:r>
          </a:p>
          <a:p>
            <a:pPr algn="l">
              <a:lnSpc>
                <a:spcPts val="6423"/>
              </a:lnSpc>
            </a:pPr>
            <a:endParaRPr lang="en-US" sz="42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4708" y="2685077"/>
            <a:ext cx="12617225" cy="4786960"/>
            <a:chOff x="0" y="0"/>
            <a:chExt cx="7295890" cy="2768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95890" cy="2768052"/>
            </a:xfrm>
            <a:custGeom>
              <a:avLst/>
              <a:gdLst/>
              <a:ahLst/>
              <a:cxnLst/>
              <a:rect l="l" t="t" r="r" b="b"/>
              <a:pathLst>
                <a:path w="7295890" h="2768052">
                  <a:moveTo>
                    <a:pt x="7171430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71430" y="0"/>
                  </a:lnTo>
                  <a:cubicBezTo>
                    <a:pt x="7240010" y="0"/>
                    <a:pt x="7295890" y="55880"/>
                    <a:pt x="7295890" y="124460"/>
                  </a:cubicBezTo>
                  <a:lnTo>
                    <a:pt x="7295890" y="2643592"/>
                  </a:lnTo>
                  <a:cubicBezTo>
                    <a:pt x="7295890" y="2712172"/>
                    <a:pt x="7240010" y="2768052"/>
                    <a:pt x="7171430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273402" y="4511144"/>
            <a:ext cx="12002362" cy="238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5"/>
              </a:lnSpc>
            </a:pPr>
            <a:r>
              <a:rPr lang="en-US" sz="19558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Q &amp; A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250274" y="861338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1407683" y="3556453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05510" y="6498754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1211930">
            <a:off x="9947581" y="7472037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3"/>
                </a:lnTo>
                <a:lnTo>
                  <a:pt x="0" y="184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5996" y="1781284"/>
            <a:ext cx="6677760" cy="667776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4"/>
              <a:stretch>
                <a:fillRect l="-10" r="-1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937524" y="2146890"/>
            <a:ext cx="7674867" cy="110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7"/>
              </a:lnSpc>
            </a:pPr>
            <a:r>
              <a:rPr lang="en-US" sz="9123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WELCOME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37524" y="4311470"/>
            <a:ext cx="7674867" cy="100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732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Welcome to a new school year. In this presentation you will learn: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37524" y="5615424"/>
            <a:ext cx="7674867" cy="222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879" lvl="1" indent="-364939" algn="l">
              <a:lnSpc>
                <a:spcPts val="6017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Purpose: Share our improvement priorities and how families can be involved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Freeform 22"/>
          <p:cNvSpPr/>
          <p:nvPr/>
        </p:nvSpPr>
        <p:spPr>
          <a:xfrm>
            <a:off x="2060033" y="4187190"/>
            <a:ext cx="3269449" cy="4359265"/>
          </a:xfrm>
          <a:custGeom>
            <a:avLst/>
            <a:gdLst/>
            <a:ahLst/>
            <a:cxnLst/>
            <a:rect l="l" t="t" r="r" b="b"/>
            <a:pathLst>
              <a:path w="3269449" h="4359265">
                <a:moveTo>
                  <a:pt x="0" y="0"/>
                </a:moveTo>
                <a:lnTo>
                  <a:pt x="3269449" y="0"/>
                </a:lnTo>
                <a:lnTo>
                  <a:pt x="3269449" y="4359265"/>
                </a:lnTo>
                <a:lnTo>
                  <a:pt x="0" y="4359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6450550" y="4187190"/>
            <a:ext cx="3497031" cy="4662708"/>
          </a:xfrm>
          <a:custGeom>
            <a:avLst/>
            <a:gdLst/>
            <a:ahLst/>
            <a:cxnLst/>
            <a:rect l="l" t="t" r="r" b="b"/>
            <a:pathLst>
              <a:path w="3497031" h="4662708">
                <a:moveTo>
                  <a:pt x="0" y="0"/>
                </a:moveTo>
                <a:lnTo>
                  <a:pt x="3497031" y="0"/>
                </a:lnTo>
                <a:lnTo>
                  <a:pt x="3497031" y="4662709"/>
                </a:lnTo>
                <a:lnTo>
                  <a:pt x="0" y="46627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831794" y="4058693"/>
            <a:ext cx="4919703" cy="4919703"/>
          </a:xfrm>
          <a:custGeom>
            <a:avLst/>
            <a:gdLst/>
            <a:ahLst/>
            <a:cxnLst/>
            <a:rect l="l" t="t" r="r" b="b"/>
            <a:pathLst>
              <a:path w="4919703" h="4919703">
                <a:moveTo>
                  <a:pt x="0" y="0"/>
                </a:moveTo>
                <a:lnTo>
                  <a:pt x="4919703" y="0"/>
                </a:lnTo>
                <a:lnTo>
                  <a:pt x="4919703" y="4919703"/>
                </a:lnTo>
                <a:lnTo>
                  <a:pt x="0" y="49197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886269" y="2278730"/>
            <a:ext cx="15373031" cy="19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0"/>
              </a:lnSpc>
            </a:pPr>
            <a:r>
              <a:rPr lang="en-US" sz="8264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AT THIS SCHOOL WE LOVE TO LEARN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538157" y="4971193"/>
            <a:ext cx="3958757" cy="3686593"/>
          </a:xfrm>
          <a:custGeom>
            <a:avLst/>
            <a:gdLst/>
            <a:ahLst/>
            <a:cxnLst/>
            <a:rect l="l" t="t" r="r" b="b"/>
            <a:pathLst>
              <a:path w="3958757" h="3686593">
                <a:moveTo>
                  <a:pt x="0" y="0"/>
                </a:moveTo>
                <a:lnTo>
                  <a:pt x="3958757" y="0"/>
                </a:lnTo>
                <a:lnTo>
                  <a:pt x="3958757" y="3686592"/>
                </a:lnTo>
                <a:lnTo>
                  <a:pt x="0" y="36865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1652653" y="1827869"/>
            <a:ext cx="15373031" cy="92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1"/>
              </a:lnSpc>
            </a:pPr>
            <a:r>
              <a:rPr lang="en-US" sz="7564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OUR IMPROVEMENT PRIORITIES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72714" y="2917180"/>
            <a:ext cx="13888637" cy="100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732" dirty="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We evaluated our standards and quality plan and identified 3 areas for improvement: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35064" y="4021898"/>
            <a:ext cx="10203093" cy="374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7827" lvl="1" indent="-408914" algn="l">
              <a:lnSpc>
                <a:spcPts val="7575"/>
              </a:lnSpc>
              <a:buFont typeface="Arial"/>
              <a:buChar char="•"/>
            </a:pPr>
            <a:r>
              <a:rPr lang="en-US" sz="3787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Refreshing Our Curriculum Rationale</a:t>
            </a:r>
          </a:p>
          <a:p>
            <a:pPr marL="817827" lvl="1" indent="-408914" algn="l">
              <a:lnSpc>
                <a:spcPts val="7575"/>
              </a:lnSpc>
              <a:buFont typeface="Arial"/>
              <a:buChar char="•"/>
            </a:pPr>
            <a:r>
              <a:rPr lang="en-US" sz="3787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Raising Attainment in Numeracy</a:t>
            </a:r>
          </a:p>
          <a:p>
            <a:pPr marL="817827" lvl="1" indent="-408914" algn="l">
              <a:lnSpc>
                <a:spcPts val="7575"/>
              </a:lnSpc>
              <a:buFont typeface="Arial"/>
              <a:buChar char="•"/>
            </a:pPr>
            <a:r>
              <a:rPr lang="en-US" sz="3787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Learning for Sustainability &amp; Outdoor Learning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870099" y="3581333"/>
            <a:ext cx="8920539" cy="5017740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16592" b="-1659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23069" y="1832470"/>
            <a:ext cx="14373846" cy="100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0"/>
              </a:lnSpc>
            </a:pPr>
            <a:r>
              <a:rPr lang="en-US" sz="8264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OUR CURRICULUM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23069" y="2651228"/>
            <a:ext cx="14373846" cy="50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732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What is Scotland’s Curriculum (for Excellence)?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67608" y="3830340"/>
            <a:ext cx="3664550" cy="5246370"/>
            <a:chOff x="0" y="0"/>
            <a:chExt cx="10591800" cy="15163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5"/>
              <a:stretch>
                <a:fillRect l="-3621" r="-36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94757" y="3774339"/>
            <a:ext cx="3664550" cy="5246370"/>
            <a:chOff x="0" y="0"/>
            <a:chExt cx="10591800" cy="15163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6"/>
              <a:stretch>
                <a:fillRect t="-3655" b="-36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755567" y="4422342"/>
            <a:ext cx="3169142" cy="3169142"/>
          </a:xfrm>
          <a:custGeom>
            <a:avLst/>
            <a:gdLst/>
            <a:ahLst/>
            <a:cxnLst/>
            <a:rect l="l" t="t" r="r" b="b"/>
            <a:pathLst>
              <a:path w="3169142" h="3169142">
                <a:moveTo>
                  <a:pt x="0" y="0"/>
                </a:moveTo>
                <a:lnTo>
                  <a:pt x="3169141" y="0"/>
                </a:lnTo>
                <a:lnTo>
                  <a:pt x="3169141" y="3169141"/>
                </a:lnTo>
                <a:lnTo>
                  <a:pt x="0" y="3169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2390230" y="2789610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SUCCESSFUL LEARNERS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38416" y="2789610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CONFIDENT INDIVIDUALS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527385" y="1052036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82175" y="1545217"/>
            <a:ext cx="3957107" cy="5665211"/>
            <a:chOff x="0" y="0"/>
            <a:chExt cx="10591800" cy="15163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5"/>
              <a:stretch>
                <a:fillRect l="-7266" r="-72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783176" y="1651671"/>
            <a:ext cx="3664550" cy="5246370"/>
            <a:chOff x="0" y="0"/>
            <a:chExt cx="10591800" cy="15163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16"/>
              <a:stretch>
                <a:fillRect l="-3621" r="-362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133478" y="3160489"/>
            <a:ext cx="3162946" cy="3070221"/>
          </a:xfrm>
          <a:custGeom>
            <a:avLst/>
            <a:gdLst/>
            <a:ahLst/>
            <a:cxnLst/>
            <a:rect l="l" t="t" r="r" b="b"/>
            <a:pathLst>
              <a:path w="3162946" h="3070221">
                <a:moveTo>
                  <a:pt x="0" y="0"/>
                </a:moveTo>
                <a:lnTo>
                  <a:pt x="3162945" y="0"/>
                </a:lnTo>
                <a:lnTo>
                  <a:pt x="3162945" y="3070221"/>
                </a:lnTo>
                <a:lnTo>
                  <a:pt x="0" y="3070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1652653" y="7591429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RESPONSIBLE CITIZENS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28563" y="7591429"/>
            <a:ext cx="6122935" cy="118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5079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EFFECTIVE CONTRIBUTORS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38931" y="1662787"/>
            <a:ext cx="5786753" cy="5786753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5"/>
              <a:stretch>
                <a:fillRect l="-16760" r="-167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26972" y="365234"/>
            <a:ext cx="15434056" cy="98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6"/>
              </a:lnSpc>
            </a:pPr>
            <a:r>
              <a:rPr lang="en-US" sz="8076">
                <a:solidFill>
                  <a:srgbClr val="355FB5"/>
                </a:solidFill>
                <a:latin typeface="Borsok"/>
                <a:ea typeface="Borsok"/>
                <a:cs typeface="Borsok"/>
                <a:sym typeface="Borsok"/>
              </a:rPr>
              <a:t>REFRESHING OUR RATIONALE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9771" y="1239333"/>
            <a:ext cx="9545539" cy="883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Challenge: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 Current rationale doesn’t reflect our unique community</a:t>
            </a:r>
          </a:p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Plan: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Co-create new rationale with staff, pupils, parents, and partners</a:t>
            </a:r>
          </a:p>
          <a:p>
            <a:pPr marL="729880" lvl="1" indent="-364940" algn="l">
              <a:lnSpc>
                <a:spcPts val="6423"/>
              </a:lnSpc>
              <a:buFont typeface="Arial"/>
              <a:buChar char="•"/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Use surveys, workshops, and consultations</a:t>
            </a:r>
          </a:p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Benefit:</a:t>
            </a:r>
          </a:p>
          <a:p>
            <a:pPr algn="l">
              <a:lnSpc>
                <a:spcPts val="6423"/>
              </a:lnSpc>
            </a:pPr>
            <a:r>
              <a:rPr lang="en-US" sz="3380">
                <a:solidFill>
                  <a:srgbClr val="355FB5"/>
                </a:solidFill>
                <a:latin typeface="Cerebri"/>
                <a:ea typeface="Cerebri"/>
                <a:cs typeface="Cerebri"/>
                <a:sym typeface="Cerebri"/>
              </a:rPr>
              <a:t>• Shared identity, pride, and values alive across the school</a:t>
            </a:r>
          </a:p>
          <a:p>
            <a:pPr algn="l">
              <a:lnSpc>
                <a:spcPts val="6423"/>
              </a:lnSpc>
            </a:pPr>
            <a:endParaRPr lang="en-US" sz="3380">
              <a:solidFill>
                <a:srgbClr val="355FB5"/>
              </a:solidFill>
              <a:latin typeface="Cerebri"/>
              <a:ea typeface="Cerebri"/>
              <a:cs typeface="Cerebri"/>
              <a:sym typeface="Cere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3067" y="147026"/>
            <a:ext cx="14407729" cy="10179477"/>
          </a:xfrm>
          <a:custGeom>
            <a:avLst/>
            <a:gdLst/>
            <a:ahLst/>
            <a:cxnLst/>
            <a:rect l="l" t="t" r="r" b="b"/>
            <a:pathLst>
              <a:path w="10583455" h="7477517">
                <a:moveTo>
                  <a:pt x="0" y="0"/>
                </a:moveTo>
                <a:lnTo>
                  <a:pt x="10583455" y="0"/>
                </a:lnTo>
                <a:lnTo>
                  <a:pt x="10583455" y="7477517"/>
                </a:lnTo>
                <a:lnTo>
                  <a:pt x="0" y="7477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t="-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414073" y="9105654"/>
            <a:ext cx="5394524" cy="1023576"/>
          </a:xfrm>
          <a:custGeom>
            <a:avLst/>
            <a:gdLst/>
            <a:ahLst/>
            <a:cxnLst/>
            <a:rect l="l" t="t" r="r" b="b"/>
            <a:pathLst>
              <a:path w="3962644" h="751886">
                <a:moveTo>
                  <a:pt x="0" y="0"/>
                </a:moveTo>
                <a:lnTo>
                  <a:pt x="3962644" y="0"/>
                </a:lnTo>
                <a:lnTo>
                  <a:pt x="3962644" y="751886"/>
                </a:lnTo>
                <a:lnTo>
                  <a:pt x="0" y="751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2945949" y="8057606"/>
            <a:ext cx="2445669" cy="2071625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4"/>
              <a:stretch>
                <a:fillRect l="-13535" r="-1353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8973" y="8516801"/>
            <a:ext cx="1491575" cy="1491575"/>
            <a:chOff x="0" y="0"/>
            <a:chExt cx="8916670" cy="8916670"/>
          </a:xfrm>
        </p:grpSpPr>
        <p:sp>
          <p:nvSpPr>
            <p:cNvPr id="7" name="Freeform 7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5"/>
              <a:stretch>
                <a:fillRect l="-1510" r="-151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  <a:moveTo>
                    <a:pt x="4451350" y="8764270"/>
                  </a:moveTo>
                  <a:cubicBezTo>
                    <a:pt x="2073910" y="8764270"/>
                    <a:pt x="139700" y="6830060"/>
                    <a:pt x="139700" y="4451350"/>
                  </a:cubicBezTo>
                  <a:cubicBezTo>
                    <a:pt x="139700" y="2072640"/>
                    <a:pt x="2073910" y="139700"/>
                    <a:pt x="4451350" y="139700"/>
                  </a:cubicBezTo>
                  <a:cubicBezTo>
                    <a:pt x="6828790" y="139700"/>
                    <a:pt x="8764270" y="2073910"/>
                    <a:pt x="8764270" y="4451350"/>
                  </a:cubicBezTo>
                  <a:cubicBezTo>
                    <a:pt x="8764270" y="6828790"/>
                    <a:pt x="6830060" y="8764270"/>
                    <a:pt x="4451350" y="8764270"/>
                  </a:cubicBezTo>
                  <a:close/>
                  <a:moveTo>
                    <a:pt x="4451350" y="158750"/>
                  </a:moveTo>
                  <a:cubicBezTo>
                    <a:pt x="2084070" y="158750"/>
                    <a:pt x="158750" y="2084070"/>
                    <a:pt x="158750" y="4451350"/>
                  </a:cubicBezTo>
                  <a:cubicBezTo>
                    <a:pt x="158750" y="6818630"/>
                    <a:pt x="2084070" y="8743950"/>
                    <a:pt x="4451350" y="8743950"/>
                  </a:cubicBezTo>
                  <a:cubicBezTo>
                    <a:pt x="6818630" y="8743950"/>
                    <a:pt x="8743950" y="6818630"/>
                    <a:pt x="8743950" y="4451350"/>
                  </a:cubicBezTo>
                  <a:cubicBezTo>
                    <a:pt x="8743950" y="2084070"/>
                    <a:pt x="6819900" y="158750"/>
                    <a:pt x="4451350" y="158750"/>
                  </a:cubicBezTo>
                  <a:close/>
                </a:path>
              </a:pathLst>
            </a:custGeom>
            <a:solidFill>
              <a:srgbClr val="2B1B4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2192374" y="292703"/>
            <a:ext cx="2999132" cy="1472946"/>
          </a:xfrm>
          <a:custGeom>
            <a:avLst/>
            <a:gdLst/>
            <a:ahLst/>
            <a:cxnLst/>
            <a:rect l="l" t="t" r="r" b="b"/>
            <a:pathLst>
              <a:path w="2203066" h="1081979">
                <a:moveTo>
                  <a:pt x="0" y="0"/>
                </a:moveTo>
                <a:lnTo>
                  <a:pt x="2203066" y="0"/>
                </a:lnTo>
                <a:lnTo>
                  <a:pt x="2203066" y="1081980"/>
                </a:lnTo>
                <a:lnTo>
                  <a:pt x="0" y="1081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919698" y="9424730"/>
            <a:ext cx="205814" cy="28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1732" spc="15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  <a:hlinkClick r:id="rId7" tooltip="https://education.gov.scot/improvement/practice-exemplars/sketchnote-springfield"/>
              </a:rPr>
              <a:t>»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95274" y="9424731"/>
            <a:ext cx="205814" cy="28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1732" spc="15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  <a:hlinkClick r:id="rId8" tooltip="https://education.gov.scot/education-scotland/inspection-reports/reports-page/?id=4415"/>
              </a:rPr>
              <a:t> «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9064" y="9385829"/>
            <a:ext cx="1740107" cy="28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17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8" tooltip="https://education.gov.scot/education-scotland/inspection-reports/reports-page/?id=4415"/>
              </a:rPr>
              <a:t>» Read full report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38028" y="270907"/>
            <a:ext cx="8944388" cy="98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5854">
                <a:solidFill>
                  <a:srgbClr val="1A592F"/>
                </a:solidFill>
                <a:latin typeface="Finger Paint"/>
                <a:ea typeface="Finger Paint"/>
                <a:cs typeface="Finger Paint"/>
                <a:sym typeface="Finger Paint"/>
              </a:rPr>
              <a:t>St John’s RC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93104" y="8489763"/>
            <a:ext cx="1613287" cy="57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63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a St John’s  Learner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783</Words>
  <Application>Microsoft Office PowerPoint</Application>
  <PresentationFormat>Custom</PresentationFormat>
  <Paragraphs>92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improvement</dc:title>
  <dc:creator>Jacqueline Kelly</dc:creator>
  <cp:lastModifiedBy>Jacqueline Kelly</cp:lastModifiedBy>
  <cp:revision>3</cp:revision>
  <dcterms:created xsi:type="dcterms:W3CDTF">2006-08-16T00:00:00Z</dcterms:created>
  <dcterms:modified xsi:type="dcterms:W3CDTF">2025-09-03T14:25:52Z</dcterms:modified>
  <dc:identifier>DAGx2pIFVD0</dc:identifier>
</cp:coreProperties>
</file>