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1" r:id="rId6"/>
    <p:sldId id="272" r:id="rId7"/>
    <p:sldId id="273" r:id="rId8"/>
    <p:sldId id="269" r:id="rId9"/>
  </p:sldIdLst>
  <p:sldSz cx="18288000" cy="10287000"/>
  <p:notesSz cx="6797675" cy="9928225"/>
  <p:embeddedFontLst>
    <p:embeddedFont>
      <p:font typeface="Borsok"/>
      <p:regular r:id="rId10"/>
    </p:embeddedFont>
    <p:embeddedFont>
      <p:font typeface="Cerebri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283700-DA14-4AFB-8D23-58ECD8713F8F}" v="1" dt="2026-09-16T13:36:39.1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2" d="100"/>
          <a:sy n="22" d="100"/>
        </p:scale>
        <p:origin x="109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queline Kelly" userId="6a30e1a7-cdb5-431c-b947-f18d638e04a0" providerId="ADAL" clId="{54E6EC2E-F96D-4557-950D-F35ABD21CA98}"/>
    <pc:docChg chg="undo custSel modSld">
      <pc:chgData name="Jacqueline Kelly" userId="6a30e1a7-cdb5-431c-b947-f18d638e04a0" providerId="ADAL" clId="{54E6EC2E-F96D-4557-950D-F35ABD21CA98}" dt="2026-09-16T13:37:35.152" v="51" actId="20577"/>
      <pc:docMkLst>
        <pc:docMk/>
      </pc:docMkLst>
      <pc:sldChg chg="addSp delSp modSp mod">
        <pc:chgData name="Jacqueline Kelly" userId="6a30e1a7-cdb5-431c-b947-f18d638e04a0" providerId="ADAL" clId="{54E6EC2E-F96D-4557-950D-F35ABD21CA98}" dt="2026-09-16T13:37:35.152" v="51" actId="20577"/>
        <pc:sldMkLst>
          <pc:docMk/>
          <pc:sldMk cId="0" sldId="256"/>
        </pc:sldMkLst>
        <pc:spChg chg="add del mod">
          <ac:chgData name="Jacqueline Kelly" userId="6a30e1a7-cdb5-431c-b947-f18d638e04a0" providerId="ADAL" clId="{54E6EC2E-F96D-4557-950D-F35ABD21CA98}" dt="2026-09-16T13:37:35.152" v="51" actId="20577"/>
          <ac:spMkLst>
            <pc:docMk/>
            <pc:sldMk cId="0" sldId="256"/>
            <ac:spMk id="2" creationId="{00000000-0000-0000-0000-000000000000}"/>
          </ac:spMkLst>
        </pc:spChg>
        <pc:spChg chg="add del">
          <ac:chgData name="Jacqueline Kelly" userId="6a30e1a7-cdb5-431c-b947-f18d638e04a0" providerId="ADAL" clId="{54E6EC2E-F96D-4557-950D-F35ABD21CA98}" dt="2026-09-16T13:37:02.420" v="4" actId="22"/>
          <ac:spMkLst>
            <pc:docMk/>
            <pc:sldMk cId="0" sldId="256"/>
            <ac:spMk id="23" creationId="{EF6BF12E-64D3-58F5-1626-8949A2F4EFA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91086" y="3670280"/>
            <a:ext cx="14705828" cy="2238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10"/>
              </a:lnSpc>
            </a:pPr>
            <a:r>
              <a:rPr lang="en-US" sz="9782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Standards &amp; Quality Report</a:t>
            </a:r>
          </a:p>
          <a:p>
            <a:pPr algn="ctr">
              <a:lnSpc>
                <a:spcPts val="8510"/>
              </a:lnSpc>
            </a:pPr>
            <a:r>
              <a:rPr lang="en-US" sz="9782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Session 2025/26</a:t>
            </a:r>
          </a:p>
        </p:txBody>
      </p:sp>
      <p:sp>
        <p:nvSpPr>
          <p:cNvPr id="3" name="Freeform 3"/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>
            <a:off x="13250274" y="861338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flipH="1">
            <a:off x="1407683" y="3556453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605510" y="6498754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1211930">
            <a:off x="9947581" y="7472037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3"/>
                </a:lnTo>
                <a:lnTo>
                  <a:pt x="0" y="184826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1028700" y="6660679"/>
            <a:ext cx="16230600" cy="613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39"/>
              </a:lnSpc>
            </a:pPr>
            <a:r>
              <a:rPr lang="en-US" sz="5102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Growing in Faith, Learning for Life</a:t>
            </a:r>
          </a:p>
        </p:txBody>
      </p:sp>
      <p:sp>
        <p:nvSpPr>
          <p:cNvPr id="20" name="Freeform 20"/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1" name="Freeform 21"/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2" name="Freeform 22"/>
          <p:cNvSpPr/>
          <p:nvPr/>
        </p:nvSpPr>
        <p:spPr>
          <a:xfrm>
            <a:off x="2060033" y="4187190"/>
            <a:ext cx="3269449" cy="4359265"/>
          </a:xfrm>
          <a:custGeom>
            <a:avLst/>
            <a:gdLst/>
            <a:ahLst/>
            <a:cxnLst/>
            <a:rect l="l" t="t" r="r" b="b"/>
            <a:pathLst>
              <a:path w="3269449" h="4359265">
                <a:moveTo>
                  <a:pt x="0" y="0"/>
                </a:moveTo>
                <a:lnTo>
                  <a:pt x="3269449" y="0"/>
                </a:lnTo>
                <a:lnTo>
                  <a:pt x="3269449" y="4359265"/>
                </a:lnTo>
                <a:lnTo>
                  <a:pt x="0" y="435926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Freeform 23"/>
          <p:cNvSpPr/>
          <p:nvPr/>
        </p:nvSpPr>
        <p:spPr>
          <a:xfrm>
            <a:off x="6450550" y="4187190"/>
            <a:ext cx="3497031" cy="4662708"/>
          </a:xfrm>
          <a:custGeom>
            <a:avLst/>
            <a:gdLst/>
            <a:ahLst/>
            <a:cxnLst/>
            <a:rect l="l" t="t" r="r" b="b"/>
            <a:pathLst>
              <a:path w="3497031" h="4662708">
                <a:moveTo>
                  <a:pt x="0" y="0"/>
                </a:moveTo>
                <a:lnTo>
                  <a:pt x="3497031" y="0"/>
                </a:lnTo>
                <a:lnTo>
                  <a:pt x="3497031" y="4662709"/>
                </a:lnTo>
                <a:lnTo>
                  <a:pt x="0" y="466270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4" name="Freeform 24"/>
          <p:cNvSpPr/>
          <p:nvPr/>
        </p:nvSpPr>
        <p:spPr>
          <a:xfrm>
            <a:off x="10831794" y="4058693"/>
            <a:ext cx="4919703" cy="4919703"/>
          </a:xfrm>
          <a:custGeom>
            <a:avLst/>
            <a:gdLst/>
            <a:ahLst/>
            <a:cxnLst/>
            <a:rect l="l" t="t" r="r" b="b"/>
            <a:pathLst>
              <a:path w="4919703" h="4919703">
                <a:moveTo>
                  <a:pt x="0" y="0"/>
                </a:moveTo>
                <a:lnTo>
                  <a:pt x="4919703" y="0"/>
                </a:lnTo>
                <a:lnTo>
                  <a:pt x="4919703" y="4919703"/>
                </a:lnTo>
                <a:lnTo>
                  <a:pt x="0" y="491970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5" name="TextBox 25"/>
          <p:cNvSpPr txBox="1"/>
          <p:nvPr/>
        </p:nvSpPr>
        <p:spPr>
          <a:xfrm>
            <a:off x="1886269" y="2278730"/>
            <a:ext cx="15373031" cy="19084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0"/>
              </a:lnSpc>
            </a:pPr>
            <a:r>
              <a:rPr lang="en-US" sz="8264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AT THIS SCHOOL WE LOVE TO LEARN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2" name="Freeform 22"/>
          <p:cNvSpPr/>
          <p:nvPr/>
        </p:nvSpPr>
        <p:spPr>
          <a:xfrm>
            <a:off x="12538157" y="4971193"/>
            <a:ext cx="3958757" cy="3686593"/>
          </a:xfrm>
          <a:custGeom>
            <a:avLst/>
            <a:gdLst/>
            <a:ahLst/>
            <a:cxnLst/>
            <a:rect l="l" t="t" r="r" b="b"/>
            <a:pathLst>
              <a:path w="3958757" h="3686593">
                <a:moveTo>
                  <a:pt x="0" y="0"/>
                </a:moveTo>
                <a:lnTo>
                  <a:pt x="3958757" y="0"/>
                </a:lnTo>
                <a:lnTo>
                  <a:pt x="3958757" y="3686592"/>
                </a:lnTo>
                <a:lnTo>
                  <a:pt x="0" y="36865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3" name="TextBox 23"/>
          <p:cNvSpPr txBox="1"/>
          <p:nvPr/>
        </p:nvSpPr>
        <p:spPr>
          <a:xfrm>
            <a:off x="1530516" y="970039"/>
            <a:ext cx="15373031" cy="160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81"/>
              </a:lnSpc>
            </a:pPr>
            <a:r>
              <a:rPr lang="en-US" sz="7564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Standards and Quality Report </a:t>
            </a:r>
          </a:p>
          <a:p>
            <a:pPr algn="ctr">
              <a:lnSpc>
                <a:spcPts val="6581"/>
              </a:lnSpc>
            </a:pPr>
            <a:r>
              <a:rPr lang="en-US" sz="4000" b="1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Summary for Parents and Carers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2272714" y="2917180"/>
            <a:ext cx="13888637" cy="4002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This is the summary of the areas we have evaluated in Session 25/26.</a:t>
            </a:r>
          </a:p>
          <a:p>
            <a:pPr algn="l">
              <a:lnSpc>
                <a:spcPts val="3919"/>
              </a:lnSpc>
            </a:pPr>
            <a:endParaRPr lang="en-US" sz="3732" dirty="0">
              <a:solidFill>
                <a:srgbClr val="355FB5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Quality Indicators are used to evaluate each area:</a:t>
            </a:r>
          </a:p>
          <a:p>
            <a:pPr algn="l">
              <a:lnSpc>
                <a:spcPts val="3919"/>
              </a:lnSpc>
            </a:pPr>
            <a:endParaRPr lang="en-US" sz="3732" dirty="0">
              <a:solidFill>
                <a:srgbClr val="355FB5"/>
              </a:solidFill>
              <a:latin typeface="Cerebri"/>
              <a:ea typeface="Cerebri"/>
              <a:cs typeface="Cerebri"/>
              <a:sym typeface="Cerebri"/>
            </a:endParaRPr>
          </a:p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1.3 Leadership of Change</a:t>
            </a:r>
          </a:p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2.3 Learning, Teaching &amp; Assessment</a:t>
            </a:r>
          </a:p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3.1 Ensuring Wellbeing, Equality &amp; Inclusion</a:t>
            </a:r>
          </a:p>
          <a:p>
            <a:pPr algn="l">
              <a:lnSpc>
                <a:spcPts val="3919"/>
              </a:lnSpc>
            </a:pPr>
            <a:r>
              <a:rPr lang="en-US" sz="3732" dirty="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3.2 Raising Attainment &amp; Achievement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2123069" y="1832470"/>
            <a:ext cx="14373846" cy="189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0"/>
              </a:lnSpc>
            </a:pPr>
            <a:r>
              <a:rPr lang="en-US" sz="8264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1.3 Leadership of Change</a:t>
            </a:r>
          </a:p>
          <a:p>
            <a:pPr algn="ctr">
              <a:lnSpc>
                <a:spcPts val="7190"/>
              </a:lnSpc>
            </a:pPr>
            <a:endParaRPr lang="en-US" sz="8264" dirty="0">
              <a:solidFill>
                <a:srgbClr val="355FB5"/>
              </a:solidFill>
              <a:latin typeface="Borsok"/>
              <a:ea typeface="Borsok"/>
              <a:cs typeface="Borsok"/>
              <a:sym typeface="Borsok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EA1C281D-4DEA-EA1C-03D4-1D748B9EE8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821133"/>
              </p:ext>
            </p:extLst>
          </p:nvPr>
        </p:nvGraphicFramePr>
        <p:xfrm>
          <a:off x="3200400" y="2877820"/>
          <a:ext cx="12192000" cy="57435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8419677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466616359"/>
                    </a:ext>
                  </a:extLst>
                </a:gridCol>
              </a:tblGrid>
              <a:tr h="1110609">
                <a:tc>
                  <a:txBody>
                    <a:bodyPr/>
                    <a:lstStyle/>
                    <a:p>
                      <a:r>
                        <a:rPr lang="en-GB" sz="4000" dirty="0"/>
                        <a:t>What have we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/>
                        <a:t>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25082"/>
                  </a:ext>
                </a:extLst>
              </a:tr>
              <a:tr h="111060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Begun to embed Children’s rights across the whole school and nursery and prepared to submit our accreditation for RRSA Silver Award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Increased opportunities for pupil participation through pupil leadership groups and pupil voice – discussing their learning with SLT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Embedded our new values throughout the school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Review of curriculum rationale locally and nationally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Work on embedding RRSA Silver Award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Increase pupil participation in making decisions about learning, wider achievement and pupil leadership groups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5058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C55A9D-B08A-F19E-C3E0-2EC631B6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DCFCC58-B433-9548-6479-22F6AB676A47}"/>
              </a:ext>
            </a:extLst>
          </p:cNvPr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EB836DF-D27D-F0B1-BDCE-A81EFB4E7DBC}"/>
              </a:ext>
            </a:extLst>
          </p:cNvPr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0AD08F66-F2C9-FDA6-A927-CB92A7B78FFF}"/>
              </a:ext>
            </a:extLst>
          </p:cNvPr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4BE3471-03DB-25D6-0507-AB9C57CC03BA}"/>
              </a:ext>
            </a:extLst>
          </p:cNvPr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5ED8BD3-861A-F757-51FD-B89C30DD6B9A}"/>
              </a:ext>
            </a:extLst>
          </p:cNvPr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2B7C38F-1D87-7C1B-8850-85FF3A71253F}"/>
              </a:ext>
            </a:extLst>
          </p:cNvPr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1AA316B-5692-649B-7EEF-FA8EB5F8FF68}"/>
              </a:ext>
            </a:extLst>
          </p:cNvPr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1A15B1B9-3A04-D83F-AEAA-7F9C1016CA17}"/>
              </a:ext>
            </a:extLst>
          </p:cNvPr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A7A08-CCF5-FB54-3E47-6361A8580138}"/>
              </a:ext>
            </a:extLst>
          </p:cNvPr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DFB7606-581C-B712-C5A0-350F6A37956F}"/>
              </a:ext>
            </a:extLst>
          </p:cNvPr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7ADE011-DA0D-8349-3C58-97E2D577F3A5}"/>
              </a:ext>
            </a:extLst>
          </p:cNvPr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A0981DF5-E8F0-F60C-35F6-095229E23FBB}"/>
              </a:ext>
            </a:extLst>
          </p:cNvPr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BD41AD88-605E-256E-A1EF-4F2CAADB4A82}"/>
              </a:ext>
            </a:extLst>
          </p:cNvPr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764B178A-839B-C062-4355-6F14E22F78D7}"/>
              </a:ext>
            </a:extLst>
          </p:cNvPr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CB509459-A798-1B3E-FBD6-A1DBF1167F59}"/>
              </a:ext>
            </a:extLst>
          </p:cNvPr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4B39AEDA-8B5B-56E0-92B6-E0D6102CA579}"/>
              </a:ext>
            </a:extLst>
          </p:cNvPr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39E48497-F187-2FC0-A98A-4ACC1CDD28A0}"/>
              </a:ext>
            </a:extLst>
          </p:cNvPr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CC4E53E3-6EBF-C3D2-2B78-559C8B74B30C}"/>
              </a:ext>
            </a:extLst>
          </p:cNvPr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294E0725-09A1-DBFE-F6DA-F8F79121A730}"/>
              </a:ext>
            </a:extLst>
          </p:cNvPr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CBBAC25-1B79-06EA-BB13-41CF28270673}"/>
                </a:ext>
              </a:extLst>
            </p:cNvPr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05DC8E32-6F68-EC48-66D5-1C702172D314}"/>
              </a:ext>
            </a:extLst>
          </p:cNvPr>
          <p:cNvSpPr txBox="1"/>
          <p:nvPr/>
        </p:nvSpPr>
        <p:spPr>
          <a:xfrm>
            <a:off x="2123069" y="1832470"/>
            <a:ext cx="14373846" cy="189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0"/>
              </a:lnSpc>
            </a:pPr>
            <a:r>
              <a:rPr lang="en-US" sz="6600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2.3 Learning, Teaching &amp; Assessment </a:t>
            </a:r>
          </a:p>
          <a:p>
            <a:pPr algn="ctr">
              <a:lnSpc>
                <a:spcPts val="7190"/>
              </a:lnSpc>
            </a:pPr>
            <a:endParaRPr lang="en-US" sz="8264" dirty="0">
              <a:solidFill>
                <a:srgbClr val="355FB5"/>
              </a:solidFill>
              <a:latin typeface="Borsok"/>
              <a:ea typeface="Borsok"/>
              <a:cs typeface="Borsok"/>
              <a:sym typeface="Borsok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51EE7E9D-4A6B-7EB5-5474-2A21716C8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5353423"/>
              </p:ext>
            </p:extLst>
          </p:nvPr>
        </p:nvGraphicFramePr>
        <p:xfrm>
          <a:off x="3200400" y="2877820"/>
          <a:ext cx="12192000" cy="46158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8419677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466616359"/>
                    </a:ext>
                  </a:extLst>
                </a:gridCol>
              </a:tblGrid>
              <a:tr h="1110609">
                <a:tc>
                  <a:txBody>
                    <a:bodyPr/>
                    <a:lstStyle/>
                    <a:p>
                      <a:r>
                        <a:rPr lang="en-GB" sz="4000" dirty="0"/>
                        <a:t>What have we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/>
                        <a:t>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25082"/>
                  </a:ext>
                </a:extLst>
              </a:tr>
              <a:tr h="1110609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Embedded numeracy progression pathways into teaching and learning programmes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Ensured each class has an increase in outdoor learning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Introduced Supports and Strategies pupil friendly documents for pupils with identified need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Increase challenge and higher order questioning for all pupils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Continue to develop outdoor learning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Create an excellent lesson and learning &amp; teaching toolkit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50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1264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F1B-8809-C942-721B-74612C958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6902E0-6BF6-53E1-8BB5-34441A22202B}"/>
              </a:ext>
            </a:extLst>
          </p:cNvPr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09B50B6-53AD-1139-0FDA-4BAF4E108CCF}"/>
              </a:ext>
            </a:extLst>
          </p:cNvPr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5A5863B-45D1-7647-3301-3B841F9C1CA9}"/>
              </a:ext>
            </a:extLst>
          </p:cNvPr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4623B8E-0F3E-5947-A2B7-1926A2AC51E2}"/>
              </a:ext>
            </a:extLst>
          </p:cNvPr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D998D11-61FB-DB61-3D62-7EB4CFC4C123}"/>
              </a:ext>
            </a:extLst>
          </p:cNvPr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3520247-9B78-0FBD-22B6-4D77ED0A2463}"/>
              </a:ext>
            </a:extLst>
          </p:cNvPr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F3F74AF-C580-21CB-5036-1E5E130A6D9B}"/>
              </a:ext>
            </a:extLst>
          </p:cNvPr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BF0C26E9-8C37-6D01-C120-67D5F3DC498A}"/>
              </a:ext>
            </a:extLst>
          </p:cNvPr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55832D43-D3D9-2911-B06B-45CF7177200A}"/>
              </a:ext>
            </a:extLst>
          </p:cNvPr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9E4FEA7B-47FB-A7C9-A94B-F0F9C0B3F40D}"/>
              </a:ext>
            </a:extLst>
          </p:cNvPr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8CED2210-738D-3691-A406-1C786ABDDA8E}"/>
              </a:ext>
            </a:extLst>
          </p:cNvPr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9C37A032-5938-853A-6DEA-D9A16245A5F6}"/>
              </a:ext>
            </a:extLst>
          </p:cNvPr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C631268-CADD-876F-966E-A96B85F7E55A}"/>
              </a:ext>
            </a:extLst>
          </p:cNvPr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5153F7F8-7B6C-A3D5-8D0F-888BC9D01050}"/>
              </a:ext>
            </a:extLst>
          </p:cNvPr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8238A1DC-3F71-113C-3853-5A4028A1E303}"/>
              </a:ext>
            </a:extLst>
          </p:cNvPr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8B134FD9-35B5-CFCB-CBD4-5470235919E8}"/>
              </a:ext>
            </a:extLst>
          </p:cNvPr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9FE65DC-49AE-15E3-9E31-682C779F1F87}"/>
              </a:ext>
            </a:extLst>
          </p:cNvPr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E41873BF-822F-4660-12D7-263E240E7E87}"/>
              </a:ext>
            </a:extLst>
          </p:cNvPr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96EBBC9E-EC5E-649E-ADCA-AEDAC2C519FC}"/>
              </a:ext>
            </a:extLst>
          </p:cNvPr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9126B78-7FAB-E995-EEA2-6F3C01DD9430}"/>
                </a:ext>
              </a:extLst>
            </p:cNvPr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6B611F23-C51C-68FC-1F79-D27E232643C4}"/>
              </a:ext>
            </a:extLst>
          </p:cNvPr>
          <p:cNvSpPr txBox="1"/>
          <p:nvPr/>
        </p:nvSpPr>
        <p:spPr>
          <a:xfrm>
            <a:off x="2123069" y="1832470"/>
            <a:ext cx="14373846" cy="189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0"/>
              </a:lnSpc>
            </a:pPr>
            <a:r>
              <a:rPr lang="en-US" sz="5400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3.1 Ensuring Wellbeing, Equality and Inclusion</a:t>
            </a:r>
          </a:p>
          <a:p>
            <a:pPr algn="ctr">
              <a:lnSpc>
                <a:spcPts val="7190"/>
              </a:lnSpc>
            </a:pPr>
            <a:endParaRPr lang="en-US" sz="8264" dirty="0">
              <a:solidFill>
                <a:srgbClr val="355FB5"/>
              </a:solidFill>
              <a:latin typeface="Borsok"/>
              <a:ea typeface="Borsok"/>
              <a:cs typeface="Borsok"/>
              <a:sym typeface="Borsok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AD897BCC-E250-CFF2-209B-6C00D55AEA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3652"/>
              </p:ext>
            </p:extLst>
          </p:nvPr>
        </p:nvGraphicFramePr>
        <p:xfrm>
          <a:off x="3200400" y="2877820"/>
          <a:ext cx="12192000" cy="58959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8419677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466616359"/>
                    </a:ext>
                  </a:extLst>
                </a:gridCol>
              </a:tblGrid>
              <a:tr h="1110609">
                <a:tc>
                  <a:txBody>
                    <a:bodyPr/>
                    <a:lstStyle/>
                    <a:p>
                      <a:r>
                        <a:rPr lang="en-GB" sz="4000" dirty="0"/>
                        <a:t>What have we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/>
                        <a:t>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25082"/>
                  </a:ext>
                </a:extLst>
              </a:tr>
              <a:tr h="1110609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Continue to build a nurturing, rights-respecting school where children are kind, respectful, ambitious and achieving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Celebrated our diverse school community through inclusive events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Reduce barriers for Learning through targeted interventions and approaches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Strengthen children’s understanding of anti-racist education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Increase focus on Wellbeing with children able to identify how they feel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Support staff with a range of approaches to help with children’s emotional regulation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50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57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68BAA8-1754-5210-F34C-2DC75904A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D93C560-BC55-EF5C-BC8A-D55FD8D95667}"/>
              </a:ext>
            </a:extLst>
          </p:cNvPr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EC3F6E1-4BA0-5DF1-93A4-6170FBDCB12A}"/>
              </a:ext>
            </a:extLst>
          </p:cNvPr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0A4F157-C47E-90C4-9BD3-3C9E4BC8AE30}"/>
              </a:ext>
            </a:extLst>
          </p:cNvPr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AB85477-B391-8A2F-052C-87912EC01B69}"/>
              </a:ext>
            </a:extLst>
          </p:cNvPr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9AA0B6F-A41D-A02B-CDB6-FA86045617EC}"/>
              </a:ext>
            </a:extLst>
          </p:cNvPr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160FEB8-6A40-9317-D317-69F265B85B51}"/>
              </a:ext>
            </a:extLst>
          </p:cNvPr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1D2FFD3-EF93-2581-5B6E-A6BFB488F340}"/>
              </a:ext>
            </a:extLst>
          </p:cNvPr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002EF02A-E3F1-EDF3-4068-3147367CCD15}"/>
              </a:ext>
            </a:extLst>
          </p:cNvPr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D07659E-BCF3-9BF7-CB77-544312D8B313}"/>
              </a:ext>
            </a:extLst>
          </p:cNvPr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5BEB17E3-7467-1622-ADCD-A3DEB2C0F04A}"/>
              </a:ext>
            </a:extLst>
          </p:cNvPr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>
            <a:extLst>
              <a:ext uri="{FF2B5EF4-FFF2-40B4-BE49-F238E27FC236}">
                <a16:creationId xmlns:a16="http://schemas.microsoft.com/office/drawing/2014/main" id="{92A1C648-ECAD-1522-85A4-9B6DE884CC8D}"/>
              </a:ext>
            </a:extLst>
          </p:cNvPr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5DDE1B26-ECC1-0223-EF66-1FAE041B6194}"/>
              </a:ext>
            </a:extLst>
          </p:cNvPr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D6050E9B-4D27-AC19-7C12-2664771001C3}"/>
              </a:ext>
            </a:extLst>
          </p:cNvPr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4E0247BA-818F-D728-4AC8-8559F11A1DE8}"/>
              </a:ext>
            </a:extLst>
          </p:cNvPr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618A4F3E-D694-6758-87AA-25C7857E8893}"/>
              </a:ext>
            </a:extLst>
          </p:cNvPr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9D120287-4C6E-6A35-940E-0779944122D4}"/>
              </a:ext>
            </a:extLst>
          </p:cNvPr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2B6FB897-015B-8976-596A-8F8A67C189FF}"/>
              </a:ext>
            </a:extLst>
          </p:cNvPr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DDACB0F9-4775-C8F8-504A-CC91247C321C}"/>
              </a:ext>
            </a:extLst>
          </p:cNvPr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>
            <a:extLst>
              <a:ext uri="{FF2B5EF4-FFF2-40B4-BE49-F238E27FC236}">
                <a16:creationId xmlns:a16="http://schemas.microsoft.com/office/drawing/2014/main" id="{7EE85991-4C57-DB31-D956-68EECFCD02EC}"/>
              </a:ext>
            </a:extLst>
          </p:cNvPr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5A05F49-C8B2-88A4-F94D-5826ED9F4DD8}"/>
                </a:ext>
              </a:extLst>
            </p:cNvPr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" name="TextBox 24">
            <a:extLst>
              <a:ext uri="{FF2B5EF4-FFF2-40B4-BE49-F238E27FC236}">
                <a16:creationId xmlns:a16="http://schemas.microsoft.com/office/drawing/2014/main" id="{80038C1F-D6B9-7454-E879-D3DD237538E7}"/>
              </a:ext>
            </a:extLst>
          </p:cNvPr>
          <p:cNvSpPr txBox="1"/>
          <p:nvPr/>
        </p:nvSpPr>
        <p:spPr>
          <a:xfrm>
            <a:off x="2123069" y="1832470"/>
            <a:ext cx="14373846" cy="1895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0"/>
              </a:lnSpc>
            </a:pPr>
            <a:r>
              <a:rPr lang="en-US" sz="5400" dirty="0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3.2 Raising Attainment &amp; Achievement</a:t>
            </a:r>
          </a:p>
          <a:p>
            <a:pPr algn="ctr">
              <a:lnSpc>
                <a:spcPts val="7190"/>
              </a:lnSpc>
            </a:pPr>
            <a:endParaRPr lang="en-US" sz="8264" dirty="0">
              <a:solidFill>
                <a:srgbClr val="355FB5"/>
              </a:solidFill>
              <a:latin typeface="Borsok"/>
              <a:ea typeface="Borsok"/>
              <a:cs typeface="Borsok"/>
              <a:sym typeface="Borsok"/>
            </a:endParaRPr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B6224FEC-E1DF-7810-7A3D-8383D2498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726773"/>
              </p:ext>
            </p:extLst>
          </p:nvPr>
        </p:nvGraphicFramePr>
        <p:xfrm>
          <a:off x="3200400" y="2877820"/>
          <a:ext cx="12192000" cy="54692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1841967785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466616359"/>
                    </a:ext>
                  </a:extLst>
                </a:gridCol>
              </a:tblGrid>
              <a:tr h="1110609">
                <a:tc>
                  <a:txBody>
                    <a:bodyPr/>
                    <a:lstStyle/>
                    <a:p>
                      <a:r>
                        <a:rPr lang="en-GB" sz="4000" dirty="0"/>
                        <a:t>What have we done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4000" dirty="0"/>
                        <a:t>Next Steps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9925082"/>
                  </a:ext>
                </a:extLst>
              </a:tr>
              <a:tr h="1110609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Most learners are achieving expected Curriculum for Excellence levels in literacy and numeracy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Wider achievements are celebrated and tracked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Staff are confident in using city wide tracking system to record pupil progress and attainment.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Continue to improve writing through consistency of teaching and learning approaches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2800" dirty="0"/>
                        <a:t>Develop whole grammar progression in collaboration with learning community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59505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3976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8404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 rot="4108967">
            <a:off x="9342072" y="-786275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 rot="-6987632">
            <a:off x="15735914" y="7898884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0" y="0"/>
                </a:moveTo>
                <a:lnTo>
                  <a:pt x="2579542" y="0"/>
                </a:lnTo>
                <a:lnTo>
                  <a:pt x="2579542" y="2625488"/>
                </a:lnTo>
                <a:lnTo>
                  <a:pt x="0" y="262548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8203258" flipH="1">
            <a:off x="833297" y="8431969"/>
            <a:ext cx="2579542" cy="2625488"/>
          </a:xfrm>
          <a:custGeom>
            <a:avLst/>
            <a:gdLst/>
            <a:ahLst/>
            <a:cxnLst/>
            <a:rect l="l" t="t" r="r" b="b"/>
            <a:pathLst>
              <a:path w="2579542" h="2625488">
                <a:moveTo>
                  <a:pt x="2579543" y="0"/>
                </a:moveTo>
                <a:lnTo>
                  <a:pt x="0" y="0"/>
                </a:lnTo>
                <a:lnTo>
                  <a:pt x="0" y="2625488"/>
                </a:lnTo>
                <a:lnTo>
                  <a:pt x="2579543" y="2625488"/>
                </a:lnTo>
                <a:lnTo>
                  <a:pt x="257954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13934536" y="9012748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402042" y="3830340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1132700" y="0"/>
                </a:moveTo>
                <a:lnTo>
                  <a:pt x="0" y="0"/>
                </a:lnTo>
                <a:lnTo>
                  <a:pt x="0" y="1289824"/>
                </a:lnTo>
                <a:lnTo>
                  <a:pt x="1132700" y="1289824"/>
                </a:lnTo>
                <a:lnTo>
                  <a:pt x="113270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12326162" y="1870665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700" y="0"/>
                </a:lnTo>
                <a:lnTo>
                  <a:pt x="1132700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284130" y="6415129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4382974" y="-272251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0" y="0"/>
                </a:moveTo>
                <a:lnTo>
                  <a:pt x="1368523" y="0"/>
                </a:lnTo>
                <a:lnTo>
                  <a:pt x="1368523" y="798720"/>
                </a:lnTo>
                <a:lnTo>
                  <a:pt x="0" y="7987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9263320" y="9903212"/>
            <a:ext cx="1368523" cy="798720"/>
          </a:xfrm>
          <a:custGeom>
            <a:avLst/>
            <a:gdLst/>
            <a:ahLst/>
            <a:cxnLst/>
            <a:rect l="l" t="t" r="r" b="b"/>
            <a:pathLst>
              <a:path w="1368523" h="798720">
                <a:moveTo>
                  <a:pt x="1368523" y="0"/>
                </a:moveTo>
                <a:lnTo>
                  <a:pt x="0" y="0"/>
                </a:lnTo>
                <a:lnTo>
                  <a:pt x="0" y="798720"/>
                </a:lnTo>
                <a:lnTo>
                  <a:pt x="1368523" y="798720"/>
                </a:lnTo>
                <a:lnTo>
                  <a:pt x="1368523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>
            <a:off x="5964214" y="9361987"/>
            <a:ext cx="2579542" cy="1339945"/>
          </a:xfrm>
          <a:custGeom>
            <a:avLst/>
            <a:gdLst/>
            <a:ahLst/>
            <a:cxnLst/>
            <a:rect l="l" t="t" r="r" b="b"/>
            <a:pathLst>
              <a:path w="2579542" h="1339945">
                <a:moveTo>
                  <a:pt x="0" y="0"/>
                </a:moveTo>
                <a:lnTo>
                  <a:pt x="2579543" y="0"/>
                </a:lnTo>
                <a:lnTo>
                  <a:pt x="2579543" y="1339945"/>
                </a:lnTo>
                <a:lnTo>
                  <a:pt x="0" y="133994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b="-95939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/>
          <p:cNvSpPr/>
          <p:nvPr/>
        </p:nvSpPr>
        <p:spPr>
          <a:xfrm>
            <a:off x="6838250" y="828195"/>
            <a:ext cx="1705506" cy="1513249"/>
          </a:xfrm>
          <a:custGeom>
            <a:avLst/>
            <a:gdLst/>
            <a:ahLst/>
            <a:cxnLst/>
            <a:rect l="l" t="t" r="r" b="b"/>
            <a:pathLst>
              <a:path w="1705506" h="1513249">
                <a:moveTo>
                  <a:pt x="0" y="0"/>
                </a:moveTo>
                <a:lnTo>
                  <a:pt x="1705507" y="0"/>
                </a:lnTo>
                <a:lnTo>
                  <a:pt x="1705507" y="1513249"/>
                </a:lnTo>
                <a:lnTo>
                  <a:pt x="0" y="151324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 flipH="1">
            <a:off x="16496914" y="3160489"/>
            <a:ext cx="3301932" cy="2929714"/>
          </a:xfrm>
          <a:custGeom>
            <a:avLst/>
            <a:gdLst/>
            <a:ahLst/>
            <a:cxnLst/>
            <a:rect l="l" t="t" r="r" b="b"/>
            <a:pathLst>
              <a:path w="3301932" h="2929714">
                <a:moveTo>
                  <a:pt x="3301932" y="0"/>
                </a:moveTo>
                <a:lnTo>
                  <a:pt x="0" y="0"/>
                </a:lnTo>
                <a:lnTo>
                  <a:pt x="0" y="2929714"/>
                </a:lnTo>
                <a:lnTo>
                  <a:pt x="3301932" y="2929714"/>
                </a:lnTo>
                <a:lnTo>
                  <a:pt x="330193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>
            <a:off x="4870099" y="7644394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0" y="0"/>
                </a:moveTo>
                <a:lnTo>
                  <a:pt x="2188230" y="0"/>
                </a:lnTo>
                <a:lnTo>
                  <a:pt x="2188230" y="2258818"/>
                </a:lnTo>
                <a:lnTo>
                  <a:pt x="0" y="225881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Freeform 16"/>
          <p:cNvSpPr/>
          <p:nvPr/>
        </p:nvSpPr>
        <p:spPr>
          <a:xfrm flipH="1">
            <a:off x="15067236" y="901671"/>
            <a:ext cx="2188230" cy="2258818"/>
          </a:xfrm>
          <a:custGeom>
            <a:avLst/>
            <a:gdLst/>
            <a:ahLst/>
            <a:cxnLst/>
            <a:rect l="l" t="t" r="r" b="b"/>
            <a:pathLst>
              <a:path w="2188230" h="2258818">
                <a:moveTo>
                  <a:pt x="2188230" y="0"/>
                </a:moveTo>
                <a:lnTo>
                  <a:pt x="0" y="0"/>
                </a:lnTo>
                <a:lnTo>
                  <a:pt x="0" y="2258818"/>
                </a:lnTo>
                <a:lnTo>
                  <a:pt x="2188230" y="2258818"/>
                </a:lnTo>
                <a:lnTo>
                  <a:pt x="218823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7" name="Freeform 17"/>
          <p:cNvSpPr/>
          <p:nvPr/>
        </p:nvSpPr>
        <p:spPr>
          <a:xfrm rot="1211930">
            <a:off x="10804800" y="7849672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0" y="0"/>
                </a:moveTo>
                <a:lnTo>
                  <a:pt x="1824739" y="0"/>
                </a:lnTo>
                <a:lnTo>
                  <a:pt x="1824739" y="1848262"/>
                </a:lnTo>
                <a:lnTo>
                  <a:pt x="0" y="184826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Freeform 18"/>
          <p:cNvSpPr/>
          <p:nvPr/>
        </p:nvSpPr>
        <p:spPr>
          <a:xfrm rot="1211930" flipH="1">
            <a:off x="3957730" y="1286888"/>
            <a:ext cx="1824739" cy="1848262"/>
          </a:xfrm>
          <a:custGeom>
            <a:avLst/>
            <a:gdLst/>
            <a:ahLst/>
            <a:cxnLst/>
            <a:rect l="l" t="t" r="r" b="b"/>
            <a:pathLst>
              <a:path w="1824739" h="1848262">
                <a:moveTo>
                  <a:pt x="1824739" y="0"/>
                </a:moveTo>
                <a:lnTo>
                  <a:pt x="0" y="0"/>
                </a:lnTo>
                <a:lnTo>
                  <a:pt x="0" y="1848263"/>
                </a:lnTo>
                <a:lnTo>
                  <a:pt x="1824739" y="1848263"/>
                </a:lnTo>
                <a:lnTo>
                  <a:pt x="182473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Freeform 19"/>
          <p:cNvSpPr/>
          <p:nvPr/>
        </p:nvSpPr>
        <p:spPr>
          <a:xfrm>
            <a:off x="4831515" y="-644912"/>
            <a:ext cx="1132700" cy="1289824"/>
          </a:xfrm>
          <a:custGeom>
            <a:avLst/>
            <a:gdLst/>
            <a:ahLst/>
            <a:cxnLst/>
            <a:rect l="l" t="t" r="r" b="b"/>
            <a:pathLst>
              <a:path w="1132700" h="1289824">
                <a:moveTo>
                  <a:pt x="0" y="0"/>
                </a:moveTo>
                <a:lnTo>
                  <a:pt x="1132699" y="0"/>
                </a:lnTo>
                <a:lnTo>
                  <a:pt x="1132699" y="1289824"/>
                </a:lnTo>
                <a:lnTo>
                  <a:pt x="0" y="12898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/>
          <p:cNvGrpSpPr/>
          <p:nvPr/>
        </p:nvGrpSpPr>
        <p:grpSpPr>
          <a:xfrm>
            <a:off x="1289771" y="1028700"/>
            <a:ext cx="15969529" cy="8182928"/>
            <a:chOff x="0" y="0"/>
            <a:chExt cx="5402038" cy="2768052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5402038" cy="2768052"/>
            </a:xfrm>
            <a:custGeom>
              <a:avLst/>
              <a:gdLst/>
              <a:ahLst/>
              <a:cxnLst/>
              <a:rect l="l" t="t" r="r" b="b"/>
              <a:pathLst>
                <a:path w="5402038" h="2768052">
                  <a:moveTo>
                    <a:pt x="5277578" y="2768052"/>
                  </a:moveTo>
                  <a:lnTo>
                    <a:pt x="124460" y="2768052"/>
                  </a:lnTo>
                  <a:cubicBezTo>
                    <a:pt x="55880" y="2768052"/>
                    <a:pt x="0" y="2712172"/>
                    <a:pt x="0" y="2643592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277578" y="0"/>
                  </a:lnTo>
                  <a:cubicBezTo>
                    <a:pt x="5346158" y="0"/>
                    <a:pt x="5402038" y="55880"/>
                    <a:pt x="5402038" y="124460"/>
                  </a:cubicBezTo>
                  <a:lnTo>
                    <a:pt x="5402038" y="2643592"/>
                  </a:lnTo>
                  <a:cubicBezTo>
                    <a:pt x="5402038" y="2712172"/>
                    <a:pt x="5346158" y="2768052"/>
                    <a:pt x="5277578" y="2768052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652653" y="300915"/>
            <a:ext cx="15434056" cy="8913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43"/>
              </a:lnSpc>
            </a:pPr>
            <a:r>
              <a:rPr lang="en-US" sz="7176">
                <a:solidFill>
                  <a:srgbClr val="355FB5"/>
                </a:solidFill>
                <a:latin typeface="Borsok"/>
                <a:ea typeface="Borsok"/>
                <a:cs typeface="Borsok"/>
                <a:sym typeface="Borsok"/>
              </a:rPr>
              <a:t>LOOKING AHEAD: SHARED VISION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028700" y="1064766"/>
            <a:ext cx="15468214" cy="6936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4185" lvl="1" indent="-462093" algn="l">
              <a:lnSpc>
                <a:spcPts val="8133"/>
              </a:lnSpc>
              <a:buFont typeface="Arial"/>
              <a:buChar char="•"/>
            </a:pPr>
            <a:r>
              <a:rPr lang="en-US" sz="428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A school identity that belongs to us all</a:t>
            </a:r>
          </a:p>
          <a:p>
            <a:pPr marL="924185" lvl="1" indent="-462093" algn="l">
              <a:lnSpc>
                <a:spcPts val="8133"/>
              </a:lnSpc>
              <a:buFont typeface="Arial"/>
              <a:buChar char="•"/>
            </a:pPr>
            <a:r>
              <a:rPr lang="en-US" sz="428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Consistent, high-quality numeracy and learning experiences</a:t>
            </a:r>
          </a:p>
          <a:p>
            <a:pPr marL="924185" lvl="1" indent="-462093" algn="l">
              <a:lnSpc>
                <a:spcPts val="8133"/>
              </a:lnSpc>
              <a:buFont typeface="Arial"/>
              <a:buChar char="•"/>
            </a:pPr>
            <a:r>
              <a:rPr lang="en-US" sz="428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Rich outdoor and global learning opportunities</a:t>
            </a:r>
          </a:p>
          <a:p>
            <a:pPr marL="924185" lvl="1" indent="-462093" algn="l">
              <a:lnSpc>
                <a:spcPts val="8133"/>
              </a:lnSpc>
              <a:buFont typeface="Arial"/>
              <a:buChar char="•"/>
            </a:pPr>
            <a:r>
              <a:rPr lang="en-US" sz="4280">
                <a:solidFill>
                  <a:srgbClr val="355FB5"/>
                </a:solidFill>
                <a:latin typeface="Cerebri"/>
                <a:ea typeface="Cerebri"/>
                <a:cs typeface="Cerebri"/>
                <a:sym typeface="Cerebri"/>
              </a:rPr>
              <a:t>Children who feel listened to, valued, and proud to be part of our St John’s community.</a:t>
            </a:r>
          </a:p>
          <a:p>
            <a:pPr algn="l">
              <a:lnSpc>
                <a:spcPts val="6423"/>
              </a:lnSpc>
            </a:pPr>
            <a:endParaRPr lang="en-US" sz="4280">
              <a:solidFill>
                <a:srgbClr val="355FB5"/>
              </a:solidFill>
              <a:latin typeface="Cerebri"/>
              <a:ea typeface="Cerebri"/>
              <a:cs typeface="Cerebri"/>
              <a:sym typeface="Cere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1559</TotalTime>
  <Words>413</Words>
  <Application>Microsoft Office PowerPoint</Application>
  <PresentationFormat>Custom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Borsok</vt:lpstr>
      <vt:lpstr>Cerebri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School improvement</dc:title>
  <cp:lastModifiedBy>Jacqueline Kelly</cp:lastModifiedBy>
  <cp:revision>2</cp:revision>
  <cp:lastPrinted>2026-09-10T17:56:16Z</cp:lastPrinted>
  <dcterms:created xsi:type="dcterms:W3CDTF">2006-08-16T00:00:00Z</dcterms:created>
  <dcterms:modified xsi:type="dcterms:W3CDTF">2026-09-16T13:37:44Z</dcterms:modified>
  <dc:identifier>DAHUni49KK8</dc:identifier>
</cp:coreProperties>
</file>